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handoutMasterIdLst>
    <p:handoutMasterId r:id="rId16"/>
  </p:handoutMasterIdLst>
  <p:sldIdLst>
    <p:sldId id="329" r:id="rId2"/>
    <p:sldId id="350" r:id="rId3"/>
    <p:sldId id="346" r:id="rId4"/>
    <p:sldId id="347" r:id="rId5"/>
    <p:sldId id="330" r:id="rId6"/>
    <p:sldId id="351" r:id="rId7"/>
    <p:sldId id="348" r:id="rId8"/>
    <p:sldId id="343" r:id="rId9"/>
    <p:sldId id="679" r:id="rId10"/>
    <p:sldId id="680" r:id="rId11"/>
    <p:sldId id="339" r:id="rId12"/>
    <p:sldId id="349" r:id="rId13"/>
    <p:sldId id="322"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0511" autoAdjust="0"/>
  </p:normalViewPr>
  <p:slideViewPr>
    <p:cSldViewPr>
      <p:cViewPr varScale="1">
        <p:scale>
          <a:sx n="83" d="100"/>
          <a:sy n="83" d="100"/>
        </p:scale>
        <p:origin x="566" y="7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160468-1B0F-4E5C-A921-4F7240D70568}" type="doc">
      <dgm:prSet loTypeId="urn:microsoft.com/office/officeart/2005/8/layout/hierarchy4" loCatId="relationship" qsTypeId="urn:microsoft.com/office/officeart/2005/8/quickstyle/simple1" qsCatId="simple" csTypeId="urn:microsoft.com/office/officeart/2005/8/colors/colorful2" csCatId="colorful" phldr="1"/>
      <dgm:spPr/>
      <dgm:t>
        <a:bodyPr/>
        <a:lstStyle/>
        <a:p>
          <a:endParaRPr lang="en-US"/>
        </a:p>
      </dgm:t>
    </dgm:pt>
    <dgm:pt modelId="{73CD8E96-A4CE-4090-9F35-447280364028}">
      <dgm:prSet phldrT="[Text]"/>
      <dgm:spPr/>
      <dgm:t>
        <a:bodyPr/>
        <a:lstStyle/>
        <a:p>
          <a:r>
            <a:rPr lang="en-US" dirty="0"/>
            <a:t>A Suite of Programs</a:t>
          </a:r>
        </a:p>
      </dgm:t>
    </dgm:pt>
    <dgm:pt modelId="{DF8FA366-C9B7-40A5-A95A-F995962BC26C}" type="parTrans" cxnId="{08C60D38-C18C-4C12-A928-9B03D372CCF5}">
      <dgm:prSet/>
      <dgm:spPr/>
      <dgm:t>
        <a:bodyPr/>
        <a:lstStyle/>
        <a:p>
          <a:endParaRPr lang="en-US"/>
        </a:p>
      </dgm:t>
    </dgm:pt>
    <dgm:pt modelId="{7E9BECBF-48F9-4429-8B81-9A41B50F17E9}" type="sibTrans" cxnId="{08C60D38-C18C-4C12-A928-9B03D372CCF5}">
      <dgm:prSet/>
      <dgm:spPr/>
      <dgm:t>
        <a:bodyPr/>
        <a:lstStyle/>
        <a:p>
          <a:endParaRPr lang="en-US"/>
        </a:p>
      </dgm:t>
    </dgm:pt>
    <dgm:pt modelId="{451D2966-B150-451D-B5C0-A46E7EB28A69}">
      <dgm:prSet phldrT="[Text]" custT="1"/>
      <dgm:spPr/>
      <dgm:t>
        <a:bodyPr/>
        <a:lstStyle/>
        <a:p>
          <a:r>
            <a:rPr lang="en-US" sz="2000" dirty="0"/>
            <a:t>Course Equivalency Database</a:t>
          </a:r>
        </a:p>
      </dgm:t>
    </dgm:pt>
    <dgm:pt modelId="{B017F0B0-132B-42DD-BA1C-CEC9F920A5E7}" type="parTrans" cxnId="{37990F88-9BBD-4384-B9E9-2CFA479534B3}">
      <dgm:prSet/>
      <dgm:spPr/>
      <dgm:t>
        <a:bodyPr/>
        <a:lstStyle/>
        <a:p>
          <a:endParaRPr lang="en-US"/>
        </a:p>
      </dgm:t>
    </dgm:pt>
    <dgm:pt modelId="{0210AEEE-F044-46DF-8138-2973D061BF03}" type="sibTrans" cxnId="{37990F88-9BBD-4384-B9E9-2CFA479534B3}">
      <dgm:prSet/>
      <dgm:spPr/>
      <dgm:t>
        <a:bodyPr/>
        <a:lstStyle/>
        <a:p>
          <a:endParaRPr lang="en-US"/>
        </a:p>
      </dgm:t>
    </dgm:pt>
    <dgm:pt modelId="{B824BB7C-7D60-4987-80AA-DED1889BEA50}">
      <dgm:prSet phldrT="[Text]" custT="1"/>
      <dgm:spPr/>
      <dgm:t>
        <a:bodyPr/>
        <a:lstStyle/>
        <a:p>
          <a:r>
            <a:rPr lang="en-US" sz="2000" dirty="0"/>
            <a:t>Gen Ed Foundation</a:t>
          </a:r>
        </a:p>
      </dgm:t>
    </dgm:pt>
    <dgm:pt modelId="{BF0FB70B-5C3D-4AD0-BD66-CF0DA99E93C6}" type="parTrans" cxnId="{DFE2F6EC-7784-48D8-A2D1-DDA9BD9A99E4}">
      <dgm:prSet/>
      <dgm:spPr/>
      <dgm:t>
        <a:bodyPr/>
        <a:lstStyle/>
        <a:p>
          <a:endParaRPr lang="en-US"/>
        </a:p>
      </dgm:t>
    </dgm:pt>
    <dgm:pt modelId="{3AFDDCB8-FD3D-4C8F-932C-49A42A9CC149}" type="sibTrans" cxnId="{DFE2F6EC-7784-48D8-A2D1-DDA9BD9A99E4}">
      <dgm:prSet/>
      <dgm:spPr/>
      <dgm:t>
        <a:bodyPr/>
        <a:lstStyle/>
        <a:p>
          <a:endParaRPr lang="en-US"/>
        </a:p>
      </dgm:t>
    </dgm:pt>
    <dgm:pt modelId="{AB628A12-6E85-47DF-8ACF-B217F55401F4}">
      <dgm:prSet custT="1"/>
      <dgm:spPr/>
      <dgm:t>
        <a:bodyPr/>
        <a:lstStyle/>
        <a:p>
          <a:r>
            <a:rPr lang="en-US" sz="2000" dirty="0"/>
            <a:t>A2B Pathways</a:t>
          </a:r>
        </a:p>
      </dgm:t>
    </dgm:pt>
    <dgm:pt modelId="{0A4E0EC7-CC66-44B1-9007-D64AD67B11EE}" type="parTrans" cxnId="{D9B4A801-10E1-4045-B088-3B26F3EBD9DF}">
      <dgm:prSet/>
      <dgm:spPr/>
      <dgm:t>
        <a:bodyPr/>
        <a:lstStyle/>
        <a:p>
          <a:endParaRPr lang="en-US"/>
        </a:p>
      </dgm:t>
    </dgm:pt>
    <dgm:pt modelId="{935334A8-B399-4043-B966-EECE7692144A}" type="sibTrans" cxnId="{D9B4A801-10E1-4045-B088-3B26F3EBD9DF}">
      <dgm:prSet/>
      <dgm:spPr/>
      <dgm:t>
        <a:bodyPr/>
        <a:lstStyle/>
        <a:p>
          <a:endParaRPr lang="en-US"/>
        </a:p>
      </dgm:t>
    </dgm:pt>
    <dgm:pt modelId="{DC50402F-3964-4C8E-8EA9-BF3522E3C4EE}">
      <dgm:prSet custT="1"/>
      <dgm:spPr/>
      <dgm:t>
        <a:bodyPr/>
        <a:lstStyle/>
        <a:p>
          <a:r>
            <a:rPr lang="en-US" sz="1400" dirty="0"/>
            <a:t>Commonwealth Commitment</a:t>
          </a:r>
        </a:p>
      </dgm:t>
    </dgm:pt>
    <dgm:pt modelId="{476F554B-D670-40B5-8357-93D3102285BC}" type="parTrans" cxnId="{E4D47A52-CADE-4CDC-AB50-2C8F1A8AD515}">
      <dgm:prSet/>
      <dgm:spPr/>
      <dgm:t>
        <a:bodyPr/>
        <a:lstStyle/>
        <a:p>
          <a:endParaRPr lang="en-US"/>
        </a:p>
      </dgm:t>
    </dgm:pt>
    <dgm:pt modelId="{A16ED624-82CF-468C-8491-972E99B84DF7}" type="sibTrans" cxnId="{E4D47A52-CADE-4CDC-AB50-2C8F1A8AD515}">
      <dgm:prSet/>
      <dgm:spPr/>
      <dgm:t>
        <a:bodyPr/>
        <a:lstStyle/>
        <a:p>
          <a:endParaRPr lang="en-US"/>
        </a:p>
      </dgm:t>
    </dgm:pt>
    <dgm:pt modelId="{10887D4E-BC6E-4ED2-A1B0-A14A012EB323}">
      <dgm:prSet custT="1"/>
      <dgm:spPr/>
      <dgm:t>
        <a:bodyPr/>
        <a:lstStyle/>
        <a:p>
          <a:r>
            <a:rPr lang="en-US" sz="2000" dirty="0"/>
            <a:t>Reverse Transfer</a:t>
          </a:r>
        </a:p>
      </dgm:t>
    </dgm:pt>
    <dgm:pt modelId="{8F4C2AE2-A618-466C-9622-FA1E73958C94}" type="parTrans" cxnId="{C04D6B2A-6E0C-45E9-9F39-084116BD67E7}">
      <dgm:prSet/>
      <dgm:spPr/>
      <dgm:t>
        <a:bodyPr/>
        <a:lstStyle/>
        <a:p>
          <a:endParaRPr lang="en-US"/>
        </a:p>
      </dgm:t>
    </dgm:pt>
    <dgm:pt modelId="{3E63EFD5-66AE-4932-8784-68450DEB628F}" type="sibTrans" cxnId="{C04D6B2A-6E0C-45E9-9F39-084116BD67E7}">
      <dgm:prSet/>
      <dgm:spPr/>
      <dgm:t>
        <a:bodyPr/>
        <a:lstStyle/>
        <a:p>
          <a:endParaRPr lang="en-US"/>
        </a:p>
      </dgm:t>
    </dgm:pt>
    <dgm:pt modelId="{77E1D2ED-B284-45B3-B01D-47B8A5D12E45}" type="pres">
      <dgm:prSet presAssocID="{42160468-1B0F-4E5C-A921-4F7240D70568}" presName="Name0" presStyleCnt="0">
        <dgm:presLayoutVars>
          <dgm:chPref val="1"/>
          <dgm:dir/>
          <dgm:animOne val="branch"/>
          <dgm:animLvl val="lvl"/>
          <dgm:resizeHandles/>
        </dgm:presLayoutVars>
      </dgm:prSet>
      <dgm:spPr/>
    </dgm:pt>
    <dgm:pt modelId="{90F6688A-3F6A-4ADF-BE52-DE9D5EE6DD1B}" type="pres">
      <dgm:prSet presAssocID="{73CD8E96-A4CE-4090-9F35-447280364028}" presName="vertOne" presStyleCnt="0"/>
      <dgm:spPr/>
    </dgm:pt>
    <dgm:pt modelId="{4D6B36B8-6B2B-4C68-BA33-7AEBC7231EC2}" type="pres">
      <dgm:prSet presAssocID="{73CD8E96-A4CE-4090-9F35-447280364028}" presName="txOne" presStyleLbl="node0" presStyleIdx="0" presStyleCnt="1">
        <dgm:presLayoutVars>
          <dgm:chPref val="3"/>
        </dgm:presLayoutVars>
      </dgm:prSet>
      <dgm:spPr/>
    </dgm:pt>
    <dgm:pt modelId="{064615BF-5A1D-4A52-A512-077515F71C16}" type="pres">
      <dgm:prSet presAssocID="{73CD8E96-A4CE-4090-9F35-447280364028}" presName="parTransOne" presStyleCnt="0"/>
      <dgm:spPr/>
    </dgm:pt>
    <dgm:pt modelId="{EE137883-8E8D-4C87-A1CC-C45BAE64D218}" type="pres">
      <dgm:prSet presAssocID="{73CD8E96-A4CE-4090-9F35-447280364028}" presName="horzOne" presStyleCnt="0"/>
      <dgm:spPr/>
    </dgm:pt>
    <dgm:pt modelId="{526ACA85-1D3F-46C9-B074-CD3B57AA8489}" type="pres">
      <dgm:prSet presAssocID="{451D2966-B150-451D-B5C0-A46E7EB28A69}" presName="vertTwo" presStyleCnt="0"/>
      <dgm:spPr/>
    </dgm:pt>
    <dgm:pt modelId="{65900055-D622-43A2-96BD-99008C6F7A8D}" type="pres">
      <dgm:prSet presAssocID="{451D2966-B150-451D-B5C0-A46E7EB28A69}" presName="txTwo" presStyleLbl="node2" presStyleIdx="0" presStyleCnt="5">
        <dgm:presLayoutVars>
          <dgm:chPref val="3"/>
        </dgm:presLayoutVars>
      </dgm:prSet>
      <dgm:spPr/>
    </dgm:pt>
    <dgm:pt modelId="{2D807E87-6818-4B02-817B-85A0B8EBAC40}" type="pres">
      <dgm:prSet presAssocID="{451D2966-B150-451D-B5C0-A46E7EB28A69}" presName="horzTwo" presStyleCnt="0"/>
      <dgm:spPr/>
    </dgm:pt>
    <dgm:pt modelId="{7F5C6D73-6B7F-43F8-A97B-6F8DDDDA3BF6}" type="pres">
      <dgm:prSet presAssocID="{0210AEEE-F044-46DF-8138-2973D061BF03}" presName="sibSpaceTwo" presStyleCnt="0"/>
      <dgm:spPr/>
    </dgm:pt>
    <dgm:pt modelId="{9B65E3B1-80E7-4F03-A7EE-853E8C6EF6CC}" type="pres">
      <dgm:prSet presAssocID="{B824BB7C-7D60-4987-80AA-DED1889BEA50}" presName="vertTwo" presStyleCnt="0"/>
      <dgm:spPr/>
    </dgm:pt>
    <dgm:pt modelId="{5E8EA4DC-9E8F-4DB8-93F3-9695DEA9E6EE}" type="pres">
      <dgm:prSet presAssocID="{B824BB7C-7D60-4987-80AA-DED1889BEA50}" presName="txTwo" presStyleLbl="node2" presStyleIdx="1" presStyleCnt="5">
        <dgm:presLayoutVars>
          <dgm:chPref val="3"/>
        </dgm:presLayoutVars>
      </dgm:prSet>
      <dgm:spPr/>
    </dgm:pt>
    <dgm:pt modelId="{179854E8-9CF5-4E8B-9DBF-B9E1E633A1C3}" type="pres">
      <dgm:prSet presAssocID="{B824BB7C-7D60-4987-80AA-DED1889BEA50}" presName="horzTwo" presStyleCnt="0"/>
      <dgm:spPr/>
    </dgm:pt>
    <dgm:pt modelId="{FDDA0876-B5B7-4DD7-98BC-DCBB9BBE40C8}" type="pres">
      <dgm:prSet presAssocID="{3AFDDCB8-FD3D-4C8F-932C-49A42A9CC149}" presName="sibSpaceTwo" presStyleCnt="0"/>
      <dgm:spPr/>
    </dgm:pt>
    <dgm:pt modelId="{B9887A8A-6BFE-4C78-9446-FE2862F84ACE}" type="pres">
      <dgm:prSet presAssocID="{AB628A12-6E85-47DF-8ACF-B217F55401F4}" presName="vertTwo" presStyleCnt="0"/>
      <dgm:spPr/>
    </dgm:pt>
    <dgm:pt modelId="{9F514608-EE86-4FDC-BFC3-539BDA15B847}" type="pres">
      <dgm:prSet presAssocID="{AB628A12-6E85-47DF-8ACF-B217F55401F4}" presName="txTwo" presStyleLbl="node2" presStyleIdx="2" presStyleCnt="5">
        <dgm:presLayoutVars>
          <dgm:chPref val="3"/>
        </dgm:presLayoutVars>
      </dgm:prSet>
      <dgm:spPr/>
    </dgm:pt>
    <dgm:pt modelId="{08EF7B5A-EE47-478A-B568-0D247CFCBBFE}" type="pres">
      <dgm:prSet presAssocID="{AB628A12-6E85-47DF-8ACF-B217F55401F4}" presName="horzTwo" presStyleCnt="0"/>
      <dgm:spPr/>
    </dgm:pt>
    <dgm:pt modelId="{D0CD0A03-EF0C-47E9-ABD3-3DB90AF490D3}" type="pres">
      <dgm:prSet presAssocID="{935334A8-B399-4043-B966-EECE7692144A}" presName="sibSpaceTwo" presStyleCnt="0"/>
      <dgm:spPr/>
    </dgm:pt>
    <dgm:pt modelId="{1EA0DAF4-C902-4E9A-9D1E-A80F686EB313}" type="pres">
      <dgm:prSet presAssocID="{DC50402F-3964-4C8E-8EA9-BF3522E3C4EE}" presName="vertTwo" presStyleCnt="0"/>
      <dgm:spPr/>
    </dgm:pt>
    <dgm:pt modelId="{44050FF3-2A6F-42B2-8FF3-25D587541E4F}" type="pres">
      <dgm:prSet presAssocID="{DC50402F-3964-4C8E-8EA9-BF3522E3C4EE}" presName="txTwo" presStyleLbl="node2" presStyleIdx="3" presStyleCnt="5">
        <dgm:presLayoutVars>
          <dgm:chPref val="3"/>
        </dgm:presLayoutVars>
      </dgm:prSet>
      <dgm:spPr/>
    </dgm:pt>
    <dgm:pt modelId="{60EB10D4-9629-4CE2-A9A5-E351C696DEC8}" type="pres">
      <dgm:prSet presAssocID="{DC50402F-3964-4C8E-8EA9-BF3522E3C4EE}" presName="horzTwo" presStyleCnt="0"/>
      <dgm:spPr/>
    </dgm:pt>
    <dgm:pt modelId="{5E22D053-E70B-4782-BBF7-41F1C929B61B}" type="pres">
      <dgm:prSet presAssocID="{A16ED624-82CF-468C-8491-972E99B84DF7}" presName="sibSpaceTwo" presStyleCnt="0"/>
      <dgm:spPr/>
    </dgm:pt>
    <dgm:pt modelId="{4969A2C2-39A7-4386-925C-5507E2D6BF62}" type="pres">
      <dgm:prSet presAssocID="{10887D4E-BC6E-4ED2-A1B0-A14A012EB323}" presName="vertTwo" presStyleCnt="0"/>
      <dgm:spPr/>
    </dgm:pt>
    <dgm:pt modelId="{6FE081FE-EB9A-41B3-A968-EEFF6C85CC9C}" type="pres">
      <dgm:prSet presAssocID="{10887D4E-BC6E-4ED2-A1B0-A14A012EB323}" presName="txTwo" presStyleLbl="node2" presStyleIdx="4" presStyleCnt="5">
        <dgm:presLayoutVars>
          <dgm:chPref val="3"/>
        </dgm:presLayoutVars>
      </dgm:prSet>
      <dgm:spPr/>
    </dgm:pt>
    <dgm:pt modelId="{603B532A-F8D7-4365-AB5B-0CA0000000CE}" type="pres">
      <dgm:prSet presAssocID="{10887D4E-BC6E-4ED2-A1B0-A14A012EB323}" presName="horzTwo" presStyleCnt="0"/>
      <dgm:spPr/>
    </dgm:pt>
  </dgm:ptLst>
  <dgm:cxnLst>
    <dgm:cxn modelId="{D9B4A801-10E1-4045-B088-3B26F3EBD9DF}" srcId="{73CD8E96-A4CE-4090-9F35-447280364028}" destId="{AB628A12-6E85-47DF-8ACF-B217F55401F4}" srcOrd="2" destOrd="0" parTransId="{0A4E0EC7-CC66-44B1-9007-D64AD67B11EE}" sibTransId="{935334A8-B399-4043-B966-EECE7692144A}"/>
    <dgm:cxn modelId="{C04D6B2A-6E0C-45E9-9F39-084116BD67E7}" srcId="{73CD8E96-A4CE-4090-9F35-447280364028}" destId="{10887D4E-BC6E-4ED2-A1B0-A14A012EB323}" srcOrd="4" destOrd="0" parTransId="{8F4C2AE2-A618-466C-9622-FA1E73958C94}" sibTransId="{3E63EFD5-66AE-4932-8784-68450DEB628F}"/>
    <dgm:cxn modelId="{08C60D38-C18C-4C12-A928-9B03D372CCF5}" srcId="{42160468-1B0F-4E5C-A921-4F7240D70568}" destId="{73CD8E96-A4CE-4090-9F35-447280364028}" srcOrd="0" destOrd="0" parTransId="{DF8FA366-C9B7-40A5-A95A-F995962BC26C}" sibTransId="{7E9BECBF-48F9-4429-8B81-9A41B50F17E9}"/>
    <dgm:cxn modelId="{24C5FF44-D508-43A9-B948-AABFD057D12E}" type="presOf" srcId="{DC50402F-3964-4C8E-8EA9-BF3522E3C4EE}" destId="{44050FF3-2A6F-42B2-8FF3-25D587541E4F}" srcOrd="0" destOrd="0" presId="urn:microsoft.com/office/officeart/2005/8/layout/hierarchy4"/>
    <dgm:cxn modelId="{DFB1DF4A-8BC1-49CF-92C5-774CB0EE3AE4}" type="presOf" srcId="{B824BB7C-7D60-4987-80AA-DED1889BEA50}" destId="{5E8EA4DC-9E8F-4DB8-93F3-9695DEA9E6EE}" srcOrd="0" destOrd="0" presId="urn:microsoft.com/office/officeart/2005/8/layout/hierarchy4"/>
    <dgm:cxn modelId="{900E134B-972B-4464-AA3D-84A02AFA3AA1}" type="presOf" srcId="{AB628A12-6E85-47DF-8ACF-B217F55401F4}" destId="{9F514608-EE86-4FDC-BFC3-539BDA15B847}" srcOrd="0" destOrd="0" presId="urn:microsoft.com/office/officeart/2005/8/layout/hierarchy4"/>
    <dgm:cxn modelId="{E4D47A52-CADE-4CDC-AB50-2C8F1A8AD515}" srcId="{73CD8E96-A4CE-4090-9F35-447280364028}" destId="{DC50402F-3964-4C8E-8EA9-BF3522E3C4EE}" srcOrd="3" destOrd="0" parTransId="{476F554B-D670-40B5-8357-93D3102285BC}" sibTransId="{A16ED624-82CF-468C-8491-972E99B84DF7}"/>
    <dgm:cxn modelId="{37990F88-9BBD-4384-B9E9-2CFA479534B3}" srcId="{73CD8E96-A4CE-4090-9F35-447280364028}" destId="{451D2966-B150-451D-B5C0-A46E7EB28A69}" srcOrd="0" destOrd="0" parTransId="{B017F0B0-132B-42DD-BA1C-CEC9F920A5E7}" sibTransId="{0210AEEE-F044-46DF-8138-2973D061BF03}"/>
    <dgm:cxn modelId="{8713B294-96BD-48F6-BC89-38A814E4B08C}" type="presOf" srcId="{42160468-1B0F-4E5C-A921-4F7240D70568}" destId="{77E1D2ED-B284-45B3-B01D-47B8A5D12E45}" srcOrd="0" destOrd="0" presId="urn:microsoft.com/office/officeart/2005/8/layout/hierarchy4"/>
    <dgm:cxn modelId="{7EBB8EA7-76D2-4DB3-A78A-17D8B2A580FA}" type="presOf" srcId="{451D2966-B150-451D-B5C0-A46E7EB28A69}" destId="{65900055-D622-43A2-96BD-99008C6F7A8D}" srcOrd="0" destOrd="0" presId="urn:microsoft.com/office/officeart/2005/8/layout/hierarchy4"/>
    <dgm:cxn modelId="{2EC78EBA-BABE-4133-997C-7F08FAD49989}" type="presOf" srcId="{10887D4E-BC6E-4ED2-A1B0-A14A012EB323}" destId="{6FE081FE-EB9A-41B3-A968-EEFF6C85CC9C}" srcOrd="0" destOrd="0" presId="urn:microsoft.com/office/officeart/2005/8/layout/hierarchy4"/>
    <dgm:cxn modelId="{07670DBC-CFC7-49B5-8C07-50C25650682C}" type="presOf" srcId="{73CD8E96-A4CE-4090-9F35-447280364028}" destId="{4D6B36B8-6B2B-4C68-BA33-7AEBC7231EC2}" srcOrd="0" destOrd="0" presId="urn:microsoft.com/office/officeart/2005/8/layout/hierarchy4"/>
    <dgm:cxn modelId="{DFE2F6EC-7784-48D8-A2D1-DDA9BD9A99E4}" srcId="{73CD8E96-A4CE-4090-9F35-447280364028}" destId="{B824BB7C-7D60-4987-80AA-DED1889BEA50}" srcOrd="1" destOrd="0" parTransId="{BF0FB70B-5C3D-4AD0-BD66-CF0DA99E93C6}" sibTransId="{3AFDDCB8-FD3D-4C8F-932C-49A42A9CC149}"/>
    <dgm:cxn modelId="{B4F31E73-6D15-4EFC-A9DB-D5860A27EE1A}" type="presParOf" srcId="{77E1D2ED-B284-45B3-B01D-47B8A5D12E45}" destId="{90F6688A-3F6A-4ADF-BE52-DE9D5EE6DD1B}" srcOrd="0" destOrd="0" presId="urn:microsoft.com/office/officeart/2005/8/layout/hierarchy4"/>
    <dgm:cxn modelId="{C7657397-CE7F-44CD-B2E8-B97E95191DC9}" type="presParOf" srcId="{90F6688A-3F6A-4ADF-BE52-DE9D5EE6DD1B}" destId="{4D6B36B8-6B2B-4C68-BA33-7AEBC7231EC2}" srcOrd="0" destOrd="0" presId="urn:microsoft.com/office/officeart/2005/8/layout/hierarchy4"/>
    <dgm:cxn modelId="{F2F781E4-1CF4-4ED3-BCB6-B387D9A5A6C5}" type="presParOf" srcId="{90F6688A-3F6A-4ADF-BE52-DE9D5EE6DD1B}" destId="{064615BF-5A1D-4A52-A512-077515F71C16}" srcOrd="1" destOrd="0" presId="urn:microsoft.com/office/officeart/2005/8/layout/hierarchy4"/>
    <dgm:cxn modelId="{CB63BCA1-6073-4FA5-8DE7-7D1960D13C10}" type="presParOf" srcId="{90F6688A-3F6A-4ADF-BE52-DE9D5EE6DD1B}" destId="{EE137883-8E8D-4C87-A1CC-C45BAE64D218}" srcOrd="2" destOrd="0" presId="urn:microsoft.com/office/officeart/2005/8/layout/hierarchy4"/>
    <dgm:cxn modelId="{04C7DEE5-F0E2-4B6B-933E-DDC6A25E2EA7}" type="presParOf" srcId="{EE137883-8E8D-4C87-A1CC-C45BAE64D218}" destId="{526ACA85-1D3F-46C9-B074-CD3B57AA8489}" srcOrd="0" destOrd="0" presId="urn:microsoft.com/office/officeart/2005/8/layout/hierarchy4"/>
    <dgm:cxn modelId="{6F4958CA-BA0E-4426-AF86-E4423E75492A}" type="presParOf" srcId="{526ACA85-1D3F-46C9-B074-CD3B57AA8489}" destId="{65900055-D622-43A2-96BD-99008C6F7A8D}" srcOrd="0" destOrd="0" presId="urn:microsoft.com/office/officeart/2005/8/layout/hierarchy4"/>
    <dgm:cxn modelId="{88334617-E9A6-4FD8-8C44-23B6728F29C6}" type="presParOf" srcId="{526ACA85-1D3F-46C9-B074-CD3B57AA8489}" destId="{2D807E87-6818-4B02-817B-85A0B8EBAC40}" srcOrd="1" destOrd="0" presId="urn:microsoft.com/office/officeart/2005/8/layout/hierarchy4"/>
    <dgm:cxn modelId="{E7897DD4-DABF-42B3-A163-1B687168ADA4}" type="presParOf" srcId="{EE137883-8E8D-4C87-A1CC-C45BAE64D218}" destId="{7F5C6D73-6B7F-43F8-A97B-6F8DDDDA3BF6}" srcOrd="1" destOrd="0" presId="urn:microsoft.com/office/officeart/2005/8/layout/hierarchy4"/>
    <dgm:cxn modelId="{2BF579BF-22E5-4048-84CF-925EAE1C7747}" type="presParOf" srcId="{EE137883-8E8D-4C87-A1CC-C45BAE64D218}" destId="{9B65E3B1-80E7-4F03-A7EE-853E8C6EF6CC}" srcOrd="2" destOrd="0" presId="urn:microsoft.com/office/officeart/2005/8/layout/hierarchy4"/>
    <dgm:cxn modelId="{0B73DAD1-8FE3-419D-880C-2366E0587596}" type="presParOf" srcId="{9B65E3B1-80E7-4F03-A7EE-853E8C6EF6CC}" destId="{5E8EA4DC-9E8F-4DB8-93F3-9695DEA9E6EE}" srcOrd="0" destOrd="0" presId="urn:microsoft.com/office/officeart/2005/8/layout/hierarchy4"/>
    <dgm:cxn modelId="{60866DE2-3D20-4627-BB7E-42DDE91A471F}" type="presParOf" srcId="{9B65E3B1-80E7-4F03-A7EE-853E8C6EF6CC}" destId="{179854E8-9CF5-4E8B-9DBF-B9E1E633A1C3}" srcOrd="1" destOrd="0" presId="urn:microsoft.com/office/officeart/2005/8/layout/hierarchy4"/>
    <dgm:cxn modelId="{03070C2D-BC4B-496E-9963-FE61E260B396}" type="presParOf" srcId="{EE137883-8E8D-4C87-A1CC-C45BAE64D218}" destId="{FDDA0876-B5B7-4DD7-98BC-DCBB9BBE40C8}" srcOrd="3" destOrd="0" presId="urn:microsoft.com/office/officeart/2005/8/layout/hierarchy4"/>
    <dgm:cxn modelId="{295C28AF-6936-4289-87C7-703D0217E167}" type="presParOf" srcId="{EE137883-8E8D-4C87-A1CC-C45BAE64D218}" destId="{B9887A8A-6BFE-4C78-9446-FE2862F84ACE}" srcOrd="4" destOrd="0" presId="urn:microsoft.com/office/officeart/2005/8/layout/hierarchy4"/>
    <dgm:cxn modelId="{1390D39D-CAFB-41EA-8DF2-47029EA933E7}" type="presParOf" srcId="{B9887A8A-6BFE-4C78-9446-FE2862F84ACE}" destId="{9F514608-EE86-4FDC-BFC3-539BDA15B847}" srcOrd="0" destOrd="0" presId="urn:microsoft.com/office/officeart/2005/8/layout/hierarchy4"/>
    <dgm:cxn modelId="{C5FCE278-BABA-41B8-BEDD-BFF647D55E85}" type="presParOf" srcId="{B9887A8A-6BFE-4C78-9446-FE2862F84ACE}" destId="{08EF7B5A-EE47-478A-B568-0D247CFCBBFE}" srcOrd="1" destOrd="0" presId="urn:microsoft.com/office/officeart/2005/8/layout/hierarchy4"/>
    <dgm:cxn modelId="{28D52027-98BD-44B8-A098-2C26FA786E45}" type="presParOf" srcId="{EE137883-8E8D-4C87-A1CC-C45BAE64D218}" destId="{D0CD0A03-EF0C-47E9-ABD3-3DB90AF490D3}" srcOrd="5" destOrd="0" presId="urn:microsoft.com/office/officeart/2005/8/layout/hierarchy4"/>
    <dgm:cxn modelId="{9C5E89D1-B9C7-41F2-A035-0F0C8B987654}" type="presParOf" srcId="{EE137883-8E8D-4C87-A1CC-C45BAE64D218}" destId="{1EA0DAF4-C902-4E9A-9D1E-A80F686EB313}" srcOrd="6" destOrd="0" presId="urn:microsoft.com/office/officeart/2005/8/layout/hierarchy4"/>
    <dgm:cxn modelId="{9EA3C184-EFDE-4EE0-A590-0F735CE054CD}" type="presParOf" srcId="{1EA0DAF4-C902-4E9A-9D1E-A80F686EB313}" destId="{44050FF3-2A6F-42B2-8FF3-25D587541E4F}" srcOrd="0" destOrd="0" presId="urn:microsoft.com/office/officeart/2005/8/layout/hierarchy4"/>
    <dgm:cxn modelId="{1E6E0ED2-9F12-472F-AE6E-77072C5A04F1}" type="presParOf" srcId="{1EA0DAF4-C902-4E9A-9D1E-A80F686EB313}" destId="{60EB10D4-9629-4CE2-A9A5-E351C696DEC8}" srcOrd="1" destOrd="0" presId="urn:microsoft.com/office/officeart/2005/8/layout/hierarchy4"/>
    <dgm:cxn modelId="{3BF7E0CF-AD28-443A-8DD6-69984C00406D}" type="presParOf" srcId="{EE137883-8E8D-4C87-A1CC-C45BAE64D218}" destId="{5E22D053-E70B-4782-BBF7-41F1C929B61B}" srcOrd="7" destOrd="0" presId="urn:microsoft.com/office/officeart/2005/8/layout/hierarchy4"/>
    <dgm:cxn modelId="{69F7F619-9B03-47FD-88F6-F257885C7395}" type="presParOf" srcId="{EE137883-8E8D-4C87-A1CC-C45BAE64D218}" destId="{4969A2C2-39A7-4386-925C-5507E2D6BF62}" srcOrd="8" destOrd="0" presId="urn:microsoft.com/office/officeart/2005/8/layout/hierarchy4"/>
    <dgm:cxn modelId="{146BA0A2-48A2-45FE-818C-C050FC57A64F}" type="presParOf" srcId="{4969A2C2-39A7-4386-925C-5507E2D6BF62}" destId="{6FE081FE-EB9A-41B3-A968-EEFF6C85CC9C}" srcOrd="0" destOrd="0" presId="urn:microsoft.com/office/officeart/2005/8/layout/hierarchy4"/>
    <dgm:cxn modelId="{65681886-C209-412C-8F63-5E1DCA8AA846}" type="presParOf" srcId="{4969A2C2-39A7-4386-925C-5507E2D6BF62}" destId="{603B532A-F8D7-4365-AB5B-0CA0000000CE}"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6CD532-ADA0-4DB6-B5ED-5B3F8A2A2FFF}" type="doc">
      <dgm:prSet loTypeId="urn:microsoft.com/office/officeart/2005/8/layout/hierarchy4" loCatId="relationship" qsTypeId="urn:microsoft.com/office/officeart/2005/8/quickstyle/simple1" qsCatId="simple" csTypeId="urn:microsoft.com/office/officeart/2005/8/colors/colorful1#1" csCatId="colorful" phldr="1"/>
      <dgm:spPr/>
      <dgm:t>
        <a:bodyPr/>
        <a:lstStyle/>
        <a:p>
          <a:endParaRPr lang="en-US"/>
        </a:p>
      </dgm:t>
    </dgm:pt>
    <dgm:pt modelId="{9A57E322-4321-4167-881A-557428D368B5}">
      <dgm:prSet phldrT="[Text]" custT="1"/>
      <dgm:spPr/>
      <dgm:t>
        <a:bodyPr/>
        <a:lstStyle/>
        <a:p>
          <a:r>
            <a:rPr lang="en-US" sz="2000" dirty="0"/>
            <a:t>Multiple Placement Measures</a:t>
          </a:r>
        </a:p>
      </dgm:t>
    </dgm:pt>
    <dgm:pt modelId="{71549962-F4C0-4D34-9672-E03040443DAF}" type="parTrans" cxnId="{D3E33764-58FD-48C2-9365-EC1CCD42BA9F}">
      <dgm:prSet/>
      <dgm:spPr/>
      <dgm:t>
        <a:bodyPr/>
        <a:lstStyle/>
        <a:p>
          <a:endParaRPr lang="en-US" sz="2000"/>
        </a:p>
      </dgm:t>
    </dgm:pt>
    <dgm:pt modelId="{868ECCA8-9435-4397-A9A8-B16E4C4A6AC4}" type="sibTrans" cxnId="{D3E33764-58FD-48C2-9365-EC1CCD42BA9F}">
      <dgm:prSet/>
      <dgm:spPr/>
      <dgm:t>
        <a:bodyPr/>
        <a:lstStyle/>
        <a:p>
          <a:endParaRPr lang="en-US" sz="2000"/>
        </a:p>
      </dgm:t>
    </dgm:pt>
    <dgm:pt modelId="{D053AFB9-41C6-4F10-899C-207897CD81E3}">
      <dgm:prSet phldrT="[Text]" custT="1"/>
      <dgm:spPr/>
      <dgm:t>
        <a:bodyPr/>
        <a:lstStyle/>
        <a:p>
          <a:r>
            <a:rPr lang="en-US" sz="2000" dirty="0"/>
            <a:t>Mathematics Pathways</a:t>
          </a:r>
        </a:p>
      </dgm:t>
    </dgm:pt>
    <dgm:pt modelId="{94C81C2A-84EA-4D42-A2BE-C105572EE4F5}" type="parTrans" cxnId="{DB446B2E-0D1E-4D60-B233-D730844F26AE}">
      <dgm:prSet/>
      <dgm:spPr/>
      <dgm:t>
        <a:bodyPr/>
        <a:lstStyle/>
        <a:p>
          <a:endParaRPr lang="en-US" sz="2000"/>
        </a:p>
      </dgm:t>
    </dgm:pt>
    <dgm:pt modelId="{1EDE5E74-01FB-4107-8803-FDA8D7FA970D}" type="sibTrans" cxnId="{DB446B2E-0D1E-4D60-B233-D730844F26AE}">
      <dgm:prSet/>
      <dgm:spPr/>
      <dgm:t>
        <a:bodyPr/>
        <a:lstStyle/>
        <a:p>
          <a:endParaRPr lang="en-US" sz="2000"/>
        </a:p>
      </dgm:t>
    </dgm:pt>
    <dgm:pt modelId="{E6103282-A239-408A-917A-5268A1A24C76}">
      <dgm:prSet custT="1"/>
      <dgm:spPr/>
      <dgm:t>
        <a:bodyPr/>
        <a:lstStyle/>
        <a:p>
          <a:r>
            <a:rPr lang="en-US" sz="2000" dirty="0"/>
            <a:t>Co-requisite Support</a:t>
          </a:r>
        </a:p>
      </dgm:t>
    </dgm:pt>
    <dgm:pt modelId="{21CB0470-0C9A-4B3C-BCB1-B9AD4BB9BF55}" type="parTrans" cxnId="{2B4DDE0E-543A-430D-90B5-8CBFCC69AD9B}">
      <dgm:prSet/>
      <dgm:spPr/>
      <dgm:t>
        <a:bodyPr/>
        <a:lstStyle/>
        <a:p>
          <a:endParaRPr lang="en-US" sz="2000"/>
        </a:p>
      </dgm:t>
    </dgm:pt>
    <dgm:pt modelId="{11E8A1DA-81CA-410D-B75F-BC3B6C138332}" type="sibTrans" cxnId="{2B4DDE0E-543A-430D-90B5-8CBFCC69AD9B}">
      <dgm:prSet/>
      <dgm:spPr/>
      <dgm:t>
        <a:bodyPr/>
        <a:lstStyle/>
        <a:p>
          <a:endParaRPr lang="en-US" sz="2000"/>
        </a:p>
      </dgm:t>
    </dgm:pt>
    <dgm:pt modelId="{204626FD-8AC0-499F-BDEA-8343C430A7BC}">
      <dgm:prSet phldrT="[Text]" custT="1"/>
      <dgm:spPr/>
      <dgm:t>
        <a:bodyPr/>
        <a:lstStyle/>
        <a:p>
          <a:r>
            <a:rPr lang="en-US" sz="2000" b="1" dirty="0"/>
            <a:t>Developmental Education</a:t>
          </a:r>
        </a:p>
      </dgm:t>
    </dgm:pt>
    <dgm:pt modelId="{1D8BE09A-ED0D-49E0-95DA-24DA7EC7353D}" type="sibTrans" cxnId="{98E0FAC2-81D4-4B97-AFD3-BF279DE331BF}">
      <dgm:prSet/>
      <dgm:spPr/>
      <dgm:t>
        <a:bodyPr/>
        <a:lstStyle/>
        <a:p>
          <a:endParaRPr lang="en-US" sz="2000"/>
        </a:p>
      </dgm:t>
    </dgm:pt>
    <dgm:pt modelId="{95A28D20-D41D-4442-9102-F94E4EF878FD}" type="parTrans" cxnId="{98E0FAC2-81D4-4B97-AFD3-BF279DE331BF}">
      <dgm:prSet/>
      <dgm:spPr/>
      <dgm:t>
        <a:bodyPr/>
        <a:lstStyle/>
        <a:p>
          <a:endParaRPr lang="en-US" sz="2000"/>
        </a:p>
      </dgm:t>
    </dgm:pt>
    <dgm:pt modelId="{3F86A822-270C-47AA-96CD-2FA89E7B0FDB}" type="pres">
      <dgm:prSet presAssocID="{F56CD532-ADA0-4DB6-B5ED-5B3F8A2A2FFF}" presName="Name0" presStyleCnt="0">
        <dgm:presLayoutVars>
          <dgm:chPref val="1"/>
          <dgm:dir/>
          <dgm:animOne val="branch"/>
          <dgm:animLvl val="lvl"/>
          <dgm:resizeHandles/>
        </dgm:presLayoutVars>
      </dgm:prSet>
      <dgm:spPr/>
    </dgm:pt>
    <dgm:pt modelId="{B4C8327F-7D93-4E33-8B99-5A8FF6FB72C8}" type="pres">
      <dgm:prSet presAssocID="{204626FD-8AC0-499F-BDEA-8343C430A7BC}" presName="vertOne" presStyleCnt="0"/>
      <dgm:spPr/>
    </dgm:pt>
    <dgm:pt modelId="{299C026F-D2A2-4FF6-AEC3-65CBC7895122}" type="pres">
      <dgm:prSet presAssocID="{204626FD-8AC0-499F-BDEA-8343C430A7BC}" presName="txOne" presStyleLbl="node0" presStyleIdx="0" presStyleCnt="1" custLinFactNeighborX="0" custLinFactNeighborY="-43260">
        <dgm:presLayoutVars>
          <dgm:chPref val="3"/>
        </dgm:presLayoutVars>
      </dgm:prSet>
      <dgm:spPr/>
    </dgm:pt>
    <dgm:pt modelId="{2015FF52-549F-44D6-8830-465712F1DBE2}" type="pres">
      <dgm:prSet presAssocID="{204626FD-8AC0-499F-BDEA-8343C430A7BC}" presName="parTransOne" presStyleCnt="0"/>
      <dgm:spPr/>
    </dgm:pt>
    <dgm:pt modelId="{2EE2C28E-CDC1-483F-A35D-FCA130618FF2}" type="pres">
      <dgm:prSet presAssocID="{204626FD-8AC0-499F-BDEA-8343C430A7BC}" presName="horzOne" presStyleCnt="0"/>
      <dgm:spPr/>
    </dgm:pt>
    <dgm:pt modelId="{8B75497E-3D6F-4BCB-A5FE-CB0B527C1AFA}" type="pres">
      <dgm:prSet presAssocID="{9A57E322-4321-4167-881A-557428D368B5}" presName="vertTwo" presStyleCnt="0"/>
      <dgm:spPr/>
    </dgm:pt>
    <dgm:pt modelId="{5D39AC44-1CD1-41D9-86F6-7FB849B5A390}" type="pres">
      <dgm:prSet presAssocID="{9A57E322-4321-4167-881A-557428D368B5}" presName="txTwo" presStyleLbl="node2" presStyleIdx="0" presStyleCnt="3">
        <dgm:presLayoutVars>
          <dgm:chPref val="3"/>
        </dgm:presLayoutVars>
      </dgm:prSet>
      <dgm:spPr/>
    </dgm:pt>
    <dgm:pt modelId="{648682CD-A08F-406D-8ABC-C1F43B6D9BF1}" type="pres">
      <dgm:prSet presAssocID="{9A57E322-4321-4167-881A-557428D368B5}" presName="horzTwo" presStyleCnt="0"/>
      <dgm:spPr/>
    </dgm:pt>
    <dgm:pt modelId="{E9672D24-B816-4303-A13B-1A8DD498D963}" type="pres">
      <dgm:prSet presAssocID="{868ECCA8-9435-4397-A9A8-B16E4C4A6AC4}" presName="sibSpaceTwo" presStyleCnt="0"/>
      <dgm:spPr/>
    </dgm:pt>
    <dgm:pt modelId="{1C580EFD-6F09-4952-904B-4497F738E598}" type="pres">
      <dgm:prSet presAssocID="{D053AFB9-41C6-4F10-899C-207897CD81E3}" presName="vertTwo" presStyleCnt="0"/>
      <dgm:spPr/>
    </dgm:pt>
    <dgm:pt modelId="{20CA8CED-2ED8-4D24-946B-220095B89C76}" type="pres">
      <dgm:prSet presAssocID="{D053AFB9-41C6-4F10-899C-207897CD81E3}" presName="txTwo" presStyleLbl="node2" presStyleIdx="1" presStyleCnt="3">
        <dgm:presLayoutVars>
          <dgm:chPref val="3"/>
        </dgm:presLayoutVars>
      </dgm:prSet>
      <dgm:spPr/>
    </dgm:pt>
    <dgm:pt modelId="{7883318F-EE54-41D6-AD26-23FCC0FFCC9F}" type="pres">
      <dgm:prSet presAssocID="{D053AFB9-41C6-4F10-899C-207897CD81E3}" presName="horzTwo" presStyleCnt="0"/>
      <dgm:spPr/>
    </dgm:pt>
    <dgm:pt modelId="{CBFE30D1-619D-4C66-8216-2F3445C7C6E5}" type="pres">
      <dgm:prSet presAssocID="{1EDE5E74-01FB-4107-8803-FDA8D7FA970D}" presName="sibSpaceTwo" presStyleCnt="0"/>
      <dgm:spPr/>
    </dgm:pt>
    <dgm:pt modelId="{0530907B-2545-4CC1-A1A2-B36E8D937223}" type="pres">
      <dgm:prSet presAssocID="{E6103282-A239-408A-917A-5268A1A24C76}" presName="vertTwo" presStyleCnt="0"/>
      <dgm:spPr/>
    </dgm:pt>
    <dgm:pt modelId="{1D1D2198-CB30-4064-9575-730974B9F17F}" type="pres">
      <dgm:prSet presAssocID="{E6103282-A239-408A-917A-5268A1A24C76}" presName="txTwo" presStyleLbl="node2" presStyleIdx="2" presStyleCnt="3" custLinFactNeighborX="3244" custLinFactNeighborY="713">
        <dgm:presLayoutVars>
          <dgm:chPref val="3"/>
        </dgm:presLayoutVars>
      </dgm:prSet>
      <dgm:spPr/>
    </dgm:pt>
    <dgm:pt modelId="{3973917A-2EB8-480A-9E32-33FE1B33E533}" type="pres">
      <dgm:prSet presAssocID="{E6103282-A239-408A-917A-5268A1A24C76}" presName="horzTwo" presStyleCnt="0"/>
      <dgm:spPr/>
    </dgm:pt>
  </dgm:ptLst>
  <dgm:cxnLst>
    <dgm:cxn modelId="{2B4DDE0E-543A-430D-90B5-8CBFCC69AD9B}" srcId="{204626FD-8AC0-499F-BDEA-8343C430A7BC}" destId="{E6103282-A239-408A-917A-5268A1A24C76}" srcOrd="2" destOrd="0" parTransId="{21CB0470-0C9A-4B3C-BCB1-B9AD4BB9BF55}" sibTransId="{11E8A1DA-81CA-410D-B75F-BC3B6C138332}"/>
    <dgm:cxn modelId="{DB446B2E-0D1E-4D60-B233-D730844F26AE}" srcId="{204626FD-8AC0-499F-BDEA-8343C430A7BC}" destId="{D053AFB9-41C6-4F10-899C-207897CD81E3}" srcOrd="1" destOrd="0" parTransId="{94C81C2A-84EA-4D42-A2BE-C105572EE4F5}" sibTransId="{1EDE5E74-01FB-4107-8803-FDA8D7FA970D}"/>
    <dgm:cxn modelId="{D3E33764-58FD-48C2-9365-EC1CCD42BA9F}" srcId="{204626FD-8AC0-499F-BDEA-8343C430A7BC}" destId="{9A57E322-4321-4167-881A-557428D368B5}" srcOrd="0" destOrd="0" parTransId="{71549962-F4C0-4D34-9672-E03040443DAF}" sibTransId="{868ECCA8-9435-4397-A9A8-B16E4C4A6AC4}"/>
    <dgm:cxn modelId="{082F584A-2FC1-43CF-813E-8D358788BA0E}" type="presOf" srcId="{E6103282-A239-408A-917A-5268A1A24C76}" destId="{1D1D2198-CB30-4064-9575-730974B9F17F}" srcOrd="0" destOrd="0" presId="urn:microsoft.com/office/officeart/2005/8/layout/hierarchy4"/>
    <dgm:cxn modelId="{220B314B-F088-4D0D-B6BE-F9CF95C34BF2}" type="presOf" srcId="{D053AFB9-41C6-4F10-899C-207897CD81E3}" destId="{20CA8CED-2ED8-4D24-946B-220095B89C76}" srcOrd="0" destOrd="0" presId="urn:microsoft.com/office/officeart/2005/8/layout/hierarchy4"/>
    <dgm:cxn modelId="{F727F04E-C2A9-4C2C-9635-88DBF97A9DA2}" type="presOf" srcId="{204626FD-8AC0-499F-BDEA-8343C430A7BC}" destId="{299C026F-D2A2-4FF6-AEC3-65CBC7895122}" srcOrd="0" destOrd="0" presId="urn:microsoft.com/office/officeart/2005/8/layout/hierarchy4"/>
    <dgm:cxn modelId="{959C4553-B759-4D0D-A7AA-41A4DCFBFFD9}" type="presOf" srcId="{9A57E322-4321-4167-881A-557428D368B5}" destId="{5D39AC44-1CD1-41D9-86F6-7FB849B5A390}" srcOrd="0" destOrd="0" presId="urn:microsoft.com/office/officeart/2005/8/layout/hierarchy4"/>
    <dgm:cxn modelId="{C72C9FBA-2BC7-417B-9573-9796842E31F7}" type="presOf" srcId="{F56CD532-ADA0-4DB6-B5ED-5B3F8A2A2FFF}" destId="{3F86A822-270C-47AA-96CD-2FA89E7B0FDB}" srcOrd="0" destOrd="0" presId="urn:microsoft.com/office/officeart/2005/8/layout/hierarchy4"/>
    <dgm:cxn modelId="{98E0FAC2-81D4-4B97-AFD3-BF279DE331BF}" srcId="{F56CD532-ADA0-4DB6-B5ED-5B3F8A2A2FFF}" destId="{204626FD-8AC0-499F-BDEA-8343C430A7BC}" srcOrd="0" destOrd="0" parTransId="{95A28D20-D41D-4442-9102-F94E4EF878FD}" sibTransId="{1D8BE09A-ED0D-49E0-95DA-24DA7EC7353D}"/>
    <dgm:cxn modelId="{1EACC91C-F8EB-4CEA-8926-6EACD8E19AE6}" type="presParOf" srcId="{3F86A822-270C-47AA-96CD-2FA89E7B0FDB}" destId="{B4C8327F-7D93-4E33-8B99-5A8FF6FB72C8}" srcOrd="0" destOrd="0" presId="urn:microsoft.com/office/officeart/2005/8/layout/hierarchy4"/>
    <dgm:cxn modelId="{96D06515-EE7C-461C-AC86-DE521FD2B3CD}" type="presParOf" srcId="{B4C8327F-7D93-4E33-8B99-5A8FF6FB72C8}" destId="{299C026F-D2A2-4FF6-AEC3-65CBC7895122}" srcOrd="0" destOrd="0" presId="urn:microsoft.com/office/officeart/2005/8/layout/hierarchy4"/>
    <dgm:cxn modelId="{8B5EDD07-F8B5-40A5-84AA-E223F0FA815E}" type="presParOf" srcId="{B4C8327F-7D93-4E33-8B99-5A8FF6FB72C8}" destId="{2015FF52-549F-44D6-8830-465712F1DBE2}" srcOrd="1" destOrd="0" presId="urn:microsoft.com/office/officeart/2005/8/layout/hierarchy4"/>
    <dgm:cxn modelId="{4D0D450F-E40C-4E48-898E-B61C9A42BF57}" type="presParOf" srcId="{B4C8327F-7D93-4E33-8B99-5A8FF6FB72C8}" destId="{2EE2C28E-CDC1-483F-A35D-FCA130618FF2}" srcOrd="2" destOrd="0" presId="urn:microsoft.com/office/officeart/2005/8/layout/hierarchy4"/>
    <dgm:cxn modelId="{94E3FE83-CE1F-4A4B-9D48-E8ACBAB90EB2}" type="presParOf" srcId="{2EE2C28E-CDC1-483F-A35D-FCA130618FF2}" destId="{8B75497E-3D6F-4BCB-A5FE-CB0B527C1AFA}" srcOrd="0" destOrd="0" presId="urn:microsoft.com/office/officeart/2005/8/layout/hierarchy4"/>
    <dgm:cxn modelId="{8D9756E5-4799-40F1-BDFC-51472A5B5230}" type="presParOf" srcId="{8B75497E-3D6F-4BCB-A5FE-CB0B527C1AFA}" destId="{5D39AC44-1CD1-41D9-86F6-7FB849B5A390}" srcOrd="0" destOrd="0" presId="urn:microsoft.com/office/officeart/2005/8/layout/hierarchy4"/>
    <dgm:cxn modelId="{594FA330-C9F0-47F5-9F4E-0894A00BC0CB}" type="presParOf" srcId="{8B75497E-3D6F-4BCB-A5FE-CB0B527C1AFA}" destId="{648682CD-A08F-406D-8ABC-C1F43B6D9BF1}" srcOrd="1" destOrd="0" presId="urn:microsoft.com/office/officeart/2005/8/layout/hierarchy4"/>
    <dgm:cxn modelId="{E46F6B4C-62F6-4EF8-9514-A943843EB46E}" type="presParOf" srcId="{2EE2C28E-CDC1-483F-A35D-FCA130618FF2}" destId="{E9672D24-B816-4303-A13B-1A8DD498D963}" srcOrd="1" destOrd="0" presId="urn:microsoft.com/office/officeart/2005/8/layout/hierarchy4"/>
    <dgm:cxn modelId="{4625659F-7718-4BCC-B40F-A8063711AA61}" type="presParOf" srcId="{2EE2C28E-CDC1-483F-A35D-FCA130618FF2}" destId="{1C580EFD-6F09-4952-904B-4497F738E598}" srcOrd="2" destOrd="0" presId="urn:microsoft.com/office/officeart/2005/8/layout/hierarchy4"/>
    <dgm:cxn modelId="{A958A2E7-562C-4AB3-9A4D-C15671781D8F}" type="presParOf" srcId="{1C580EFD-6F09-4952-904B-4497F738E598}" destId="{20CA8CED-2ED8-4D24-946B-220095B89C76}" srcOrd="0" destOrd="0" presId="urn:microsoft.com/office/officeart/2005/8/layout/hierarchy4"/>
    <dgm:cxn modelId="{16FBBD42-4477-4D17-AD01-5C8B704C50FB}" type="presParOf" srcId="{1C580EFD-6F09-4952-904B-4497F738E598}" destId="{7883318F-EE54-41D6-AD26-23FCC0FFCC9F}" srcOrd="1" destOrd="0" presId="urn:microsoft.com/office/officeart/2005/8/layout/hierarchy4"/>
    <dgm:cxn modelId="{A807FAF7-C4F6-4B6D-BBE8-4C5A49E12EA3}" type="presParOf" srcId="{2EE2C28E-CDC1-483F-A35D-FCA130618FF2}" destId="{CBFE30D1-619D-4C66-8216-2F3445C7C6E5}" srcOrd="3" destOrd="0" presId="urn:microsoft.com/office/officeart/2005/8/layout/hierarchy4"/>
    <dgm:cxn modelId="{44471362-ACB8-4ADD-9D83-E9A1791FA9C7}" type="presParOf" srcId="{2EE2C28E-CDC1-483F-A35D-FCA130618FF2}" destId="{0530907B-2545-4CC1-A1A2-B36E8D937223}" srcOrd="4" destOrd="0" presId="urn:microsoft.com/office/officeart/2005/8/layout/hierarchy4"/>
    <dgm:cxn modelId="{76F8EC65-3C8E-4D6E-A791-459B35AF2F79}" type="presParOf" srcId="{0530907B-2545-4CC1-A1A2-B36E8D937223}" destId="{1D1D2198-CB30-4064-9575-730974B9F17F}" srcOrd="0" destOrd="0" presId="urn:microsoft.com/office/officeart/2005/8/layout/hierarchy4"/>
    <dgm:cxn modelId="{D6287C72-2034-4370-BE60-5B81AAE5EBAF}" type="presParOf" srcId="{0530907B-2545-4CC1-A1A2-B36E8D937223}" destId="{3973917A-2EB8-480A-9E32-33FE1B33E533}"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318B07-3AC4-46FE-81E3-39F03F3ED938}" type="doc">
      <dgm:prSet loTypeId="urn:microsoft.com/office/officeart/2005/8/layout/hProcess9" loCatId="process" qsTypeId="urn:microsoft.com/office/officeart/2005/8/quickstyle/simple1" qsCatId="simple" csTypeId="urn:microsoft.com/office/officeart/2005/8/colors/colorful1" csCatId="colorful" phldr="1"/>
      <dgm:spPr/>
    </dgm:pt>
    <dgm:pt modelId="{0319C893-0CFE-4BA7-8985-98CC1F8DD3CB}">
      <dgm:prSet phldrT="[Text]" custT="1"/>
      <dgm:spPr/>
      <dgm:t>
        <a:bodyPr/>
        <a:lstStyle/>
        <a:p>
          <a:pPr>
            <a:lnSpc>
              <a:spcPct val="100000"/>
            </a:lnSpc>
            <a:spcAft>
              <a:spcPts val="0"/>
            </a:spcAft>
          </a:pPr>
          <a:r>
            <a:rPr lang="en-US" sz="1600"/>
            <a:t>Phase I</a:t>
          </a:r>
          <a:br>
            <a:rPr lang="en-US" sz="1600"/>
          </a:br>
          <a:br>
            <a:rPr lang="en-US" sz="1600"/>
          </a:br>
          <a:r>
            <a:rPr lang="en-US" sz="1600"/>
            <a:t>Identify Approaches to Transform Developmental Education</a:t>
          </a:r>
        </a:p>
      </dgm:t>
    </dgm:pt>
    <dgm:pt modelId="{5946739C-CFA4-45AB-953A-6139C7192055}" type="parTrans" cxnId="{123A1872-DE92-4493-B64D-8991FED8419D}">
      <dgm:prSet/>
      <dgm:spPr/>
      <dgm:t>
        <a:bodyPr/>
        <a:lstStyle/>
        <a:p>
          <a:endParaRPr lang="en-US" sz="1100"/>
        </a:p>
      </dgm:t>
    </dgm:pt>
    <dgm:pt modelId="{0AA7EB7F-5690-4F0A-8B8C-5F1EEA86C551}" type="sibTrans" cxnId="{123A1872-DE92-4493-B64D-8991FED8419D}">
      <dgm:prSet/>
      <dgm:spPr/>
      <dgm:t>
        <a:bodyPr/>
        <a:lstStyle/>
        <a:p>
          <a:endParaRPr lang="en-US" sz="1100"/>
        </a:p>
      </dgm:t>
    </dgm:pt>
    <dgm:pt modelId="{48940398-6708-4633-8F71-EBAF45FFA026}">
      <dgm:prSet phldrT="[Text]" custT="1"/>
      <dgm:spPr/>
      <dgm:t>
        <a:bodyPr/>
        <a:lstStyle/>
        <a:p>
          <a:pPr>
            <a:lnSpc>
              <a:spcPct val="90000"/>
            </a:lnSpc>
            <a:spcAft>
              <a:spcPct val="35000"/>
            </a:spcAft>
          </a:pPr>
          <a:r>
            <a:rPr lang="en-US" sz="1600" dirty="0"/>
            <a:t>Phase II</a:t>
          </a:r>
        </a:p>
        <a:p>
          <a:pPr>
            <a:lnSpc>
              <a:spcPct val="100000"/>
            </a:lnSpc>
            <a:spcAft>
              <a:spcPts val="0"/>
            </a:spcAft>
          </a:pPr>
          <a:br>
            <a:rPr lang="en-US" sz="1600" dirty="0"/>
          </a:br>
          <a:r>
            <a:rPr lang="en-US" sz="1600" dirty="0"/>
            <a:t>Pilot the Use of GPA, Development of Math Pathways, and Adoption of Co-requisite Support</a:t>
          </a:r>
        </a:p>
      </dgm:t>
    </dgm:pt>
    <dgm:pt modelId="{E3BC59CA-72FA-4107-B0E4-F42CF6678109}" type="parTrans" cxnId="{5D90E1D4-863C-4E02-9E22-F61C3A243154}">
      <dgm:prSet/>
      <dgm:spPr/>
      <dgm:t>
        <a:bodyPr/>
        <a:lstStyle/>
        <a:p>
          <a:endParaRPr lang="en-US" sz="1100"/>
        </a:p>
      </dgm:t>
    </dgm:pt>
    <dgm:pt modelId="{299FBC93-950A-460E-91D1-0F6A119C0021}" type="sibTrans" cxnId="{5D90E1D4-863C-4E02-9E22-F61C3A243154}">
      <dgm:prSet/>
      <dgm:spPr/>
      <dgm:t>
        <a:bodyPr/>
        <a:lstStyle/>
        <a:p>
          <a:endParaRPr lang="en-US" sz="1100"/>
        </a:p>
      </dgm:t>
    </dgm:pt>
    <dgm:pt modelId="{515FCEA1-9833-430B-8E8E-3BAF25772A10}">
      <dgm:prSet phldrT="[Text]" custT="1"/>
      <dgm:spPr/>
      <dgm:t>
        <a:bodyPr/>
        <a:lstStyle/>
        <a:p>
          <a:pPr>
            <a:lnSpc>
              <a:spcPct val="100000"/>
            </a:lnSpc>
            <a:spcAft>
              <a:spcPts val="0"/>
            </a:spcAft>
          </a:pPr>
          <a:r>
            <a:rPr lang="en-US" sz="1600" dirty="0"/>
            <a:t>Phase III</a:t>
          </a:r>
        </a:p>
        <a:p>
          <a:pPr>
            <a:lnSpc>
              <a:spcPct val="100000"/>
            </a:lnSpc>
            <a:spcAft>
              <a:spcPts val="0"/>
            </a:spcAft>
          </a:pPr>
          <a:endParaRPr lang="en-US" sz="1600" dirty="0"/>
        </a:p>
        <a:p>
          <a:pPr>
            <a:lnSpc>
              <a:spcPct val="90000"/>
            </a:lnSpc>
            <a:spcAft>
              <a:spcPct val="35000"/>
            </a:spcAft>
          </a:pPr>
          <a:r>
            <a:rPr lang="en-US" sz="1600" dirty="0"/>
            <a:t>Transition from Pilot to Policy </a:t>
          </a:r>
        </a:p>
      </dgm:t>
    </dgm:pt>
    <dgm:pt modelId="{BDE834B1-4122-494E-A3D0-FCCD39E5EED0}" type="parTrans" cxnId="{964A23FB-BF5D-40E5-A1B6-A4BB872FE149}">
      <dgm:prSet/>
      <dgm:spPr/>
      <dgm:t>
        <a:bodyPr/>
        <a:lstStyle/>
        <a:p>
          <a:endParaRPr lang="en-US" sz="1100"/>
        </a:p>
      </dgm:t>
    </dgm:pt>
    <dgm:pt modelId="{48587197-0021-4BD4-B5D8-1F3EEDB43347}" type="sibTrans" cxnId="{964A23FB-BF5D-40E5-A1B6-A4BB872FE149}">
      <dgm:prSet/>
      <dgm:spPr/>
      <dgm:t>
        <a:bodyPr/>
        <a:lstStyle/>
        <a:p>
          <a:endParaRPr lang="en-US" sz="1100"/>
        </a:p>
      </dgm:t>
    </dgm:pt>
    <dgm:pt modelId="{C9540CFF-AACE-4621-A289-659A534AF760}" type="pres">
      <dgm:prSet presAssocID="{14318B07-3AC4-46FE-81E3-39F03F3ED938}" presName="CompostProcess" presStyleCnt="0">
        <dgm:presLayoutVars>
          <dgm:dir/>
          <dgm:resizeHandles val="exact"/>
        </dgm:presLayoutVars>
      </dgm:prSet>
      <dgm:spPr/>
    </dgm:pt>
    <dgm:pt modelId="{59509D06-F45B-4CCF-A77A-A345DEABB490}" type="pres">
      <dgm:prSet presAssocID="{14318B07-3AC4-46FE-81E3-39F03F3ED938}" presName="arrow" presStyleLbl="bgShp" presStyleIdx="0" presStyleCnt="1"/>
      <dgm:spPr/>
    </dgm:pt>
    <dgm:pt modelId="{4FC3DE10-91EA-428A-B070-03A92BCB2234}" type="pres">
      <dgm:prSet presAssocID="{14318B07-3AC4-46FE-81E3-39F03F3ED938}" presName="linearProcess" presStyleCnt="0"/>
      <dgm:spPr/>
    </dgm:pt>
    <dgm:pt modelId="{B7F6808F-A444-4B3F-888F-9E90D5A83A61}" type="pres">
      <dgm:prSet presAssocID="{0319C893-0CFE-4BA7-8985-98CC1F8DD3CB}" presName="textNode" presStyleLbl="node1" presStyleIdx="0" presStyleCnt="3">
        <dgm:presLayoutVars>
          <dgm:bulletEnabled val="1"/>
        </dgm:presLayoutVars>
      </dgm:prSet>
      <dgm:spPr/>
    </dgm:pt>
    <dgm:pt modelId="{E2DC01EF-2907-449D-A62E-5344AA0B41B3}" type="pres">
      <dgm:prSet presAssocID="{0AA7EB7F-5690-4F0A-8B8C-5F1EEA86C551}" presName="sibTrans" presStyleCnt="0"/>
      <dgm:spPr/>
    </dgm:pt>
    <dgm:pt modelId="{DC086C57-7C62-44DF-BB8F-AD1BB2BC3BD1}" type="pres">
      <dgm:prSet presAssocID="{48940398-6708-4633-8F71-EBAF45FFA026}" presName="textNode" presStyleLbl="node1" presStyleIdx="1" presStyleCnt="3">
        <dgm:presLayoutVars>
          <dgm:bulletEnabled val="1"/>
        </dgm:presLayoutVars>
      </dgm:prSet>
      <dgm:spPr/>
    </dgm:pt>
    <dgm:pt modelId="{121331CA-0176-4C67-8218-CFE09E6C296E}" type="pres">
      <dgm:prSet presAssocID="{299FBC93-950A-460E-91D1-0F6A119C0021}" presName="sibTrans" presStyleCnt="0"/>
      <dgm:spPr/>
    </dgm:pt>
    <dgm:pt modelId="{36BD8ACC-BAF1-4148-8CA1-906AE0E19AF9}" type="pres">
      <dgm:prSet presAssocID="{515FCEA1-9833-430B-8E8E-3BAF25772A10}" presName="textNode" presStyleLbl="node1" presStyleIdx="2" presStyleCnt="3">
        <dgm:presLayoutVars>
          <dgm:bulletEnabled val="1"/>
        </dgm:presLayoutVars>
      </dgm:prSet>
      <dgm:spPr/>
    </dgm:pt>
  </dgm:ptLst>
  <dgm:cxnLst>
    <dgm:cxn modelId="{139E3B26-CDBB-4227-AB4F-207284544DB2}" type="presOf" srcId="{515FCEA1-9833-430B-8E8E-3BAF25772A10}" destId="{36BD8ACC-BAF1-4148-8CA1-906AE0E19AF9}" srcOrd="0" destOrd="0" presId="urn:microsoft.com/office/officeart/2005/8/layout/hProcess9"/>
    <dgm:cxn modelId="{123A1872-DE92-4493-B64D-8991FED8419D}" srcId="{14318B07-3AC4-46FE-81E3-39F03F3ED938}" destId="{0319C893-0CFE-4BA7-8985-98CC1F8DD3CB}" srcOrd="0" destOrd="0" parTransId="{5946739C-CFA4-45AB-953A-6139C7192055}" sibTransId="{0AA7EB7F-5690-4F0A-8B8C-5F1EEA86C551}"/>
    <dgm:cxn modelId="{F6995983-019A-490E-835A-AF8256C0FFCE}" type="presOf" srcId="{14318B07-3AC4-46FE-81E3-39F03F3ED938}" destId="{C9540CFF-AACE-4621-A289-659A534AF760}" srcOrd="0" destOrd="0" presId="urn:microsoft.com/office/officeart/2005/8/layout/hProcess9"/>
    <dgm:cxn modelId="{949F1987-EE7B-44A1-B1CB-81DE9B51FDF3}" type="presOf" srcId="{0319C893-0CFE-4BA7-8985-98CC1F8DD3CB}" destId="{B7F6808F-A444-4B3F-888F-9E90D5A83A61}" srcOrd="0" destOrd="0" presId="urn:microsoft.com/office/officeart/2005/8/layout/hProcess9"/>
    <dgm:cxn modelId="{0624F9C9-EA93-45AD-8B08-FDE0DB07A324}" type="presOf" srcId="{48940398-6708-4633-8F71-EBAF45FFA026}" destId="{DC086C57-7C62-44DF-BB8F-AD1BB2BC3BD1}" srcOrd="0" destOrd="0" presId="urn:microsoft.com/office/officeart/2005/8/layout/hProcess9"/>
    <dgm:cxn modelId="{5D90E1D4-863C-4E02-9E22-F61C3A243154}" srcId="{14318B07-3AC4-46FE-81E3-39F03F3ED938}" destId="{48940398-6708-4633-8F71-EBAF45FFA026}" srcOrd="1" destOrd="0" parTransId="{E3BC59CA-72FA-4107-B0E4-F42CF6678109}" sibTransId="{299FBC93-950A-460E-91D1-0F6A119C0021}"/>
    <dgm:cxn modelId="{964A23FB-BF5D-40E5-A1B6-A4BB872FE149}" srcId="{14318B07-3AC4-46FE-81E3-39F03F3ED938}" destId="{515FCEA1-9833-430B-8E8E-3BAF25772A10}" srcOrd="2" destOrd="0" parTransId="{BDE834B1-4122-494E-A3D0-FCCD39E5EED0}" sibTransId="{48587197-0021-4BD4-B5D8-1F3EEDB43347}"/>
    <dgm:cxn modelId="{80EE776E-8D76-4909-B3C9-F5A638F47FD7}" type="presParOf" srcId="{C9540CFF-AACE-4621-A289-659A534AF760}" destId="{59509D06-F45B-4CCF-A77A-A345DEABB490}" srcOrd="0" destOrd="0" presId="urn:microsoft.com/office/officeart/2005/8/layout/hProcess9"/>
    <dgm:cxn modelId="{C1DB8CD3-7D2B-471A-8725-FAE5B01E14DD}" type="presParOf" srcId="{C9540CFF-AACE-4621-A289-659A534AF760}" destId="{4FC3DE10-91EA-428A-B070-03A92BCB2234}" srcOrd="1" destOrd="0" presId="urn:microsoft.com/office/officeart/2005/8/layout/hProcess9"/>
    <dgm:cxn modelId="{F1EA55DD-188A-4660-80D2-D87B670AF626}" type="presParOf" srcId="{4FC3DE10-91EA-428A-B070-03A92BCB2234}" destId="{B7F6808F-A444-4B3F-888F-9E90D5A83A61}" srcOrd="0" destOrd="0" presId="urn:microsoft.com/office/officeart/2005/8/layout/hProcess9"/>
    <dgm:cxn modelId="{FB6F72B9-5FAD-4E36-87D8-9F9EB255FE7B}" type="presParOf" srcId="{4FC3DE10-91EA-428A-B070-03A92BCB2234}" destId="{E2DC01EF-2907-449D-A62E-5344AA0B41B3}" srcOrd="1" destOrd="0" presId="urn:microsoft.com/office/officeart/2005/8/layout/hProcess9"/>
    <dgm:cxn modelId="{E13434D8-A3CA-4F9C-86BD-D20B1F8C84A9}" type="presParOf" srcId="{4FC3DE10-91EA-428A-B070-03A92BCB2234}" destId="{DC086C57-7C62-44DF-BB8F-AD1BB2BC3BD1}" srcOrd="2" destOrd="0" presId="urn:microsoft.com/office/officeart/2005/8/layout/hProcess9"/>
    <dgm:cxn modelId="{A79F3B57-6989-4BEF-9638-FF2AF74AD2C4}" type="presParOf" srcId="{4FC3DE10-91EA-428A-B070-03A92BCB2234}" destId="{121331CA-0176-4C67-8218-CFE09E6C296E}" srcOrd="3" destOrd="0" presId="urn:microsoft.com/office/officeart/2005/8/layout/hProcess9"/>
    <dgm:cxn modelId="{B9757B25-BC98-45E0-9D61-D9A136168075}" type="presParOf" srcId="{4FC3DE10-91EA-428A-B070-03A92BCB2234}" destId="{36BD8ACC-BAF1-4148-8CA1-906AE0E19AF9}"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B36B8-6B2B-4C68-BA33-7AEBC7231EC2}">
      <dsp:nvSpPr>
        <dsp:cNvPr id="0" name=""/>
        <dsp:cNvSpPr/>
      </dsp:nvSpPr>
      <dsp:spPr>
        <a:xfrm>
          <a:off x="3364" y="1320"/>
          <a:ext cx="8375271" cy="2200048"/>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dirty="0"/>
            <a:t>A Suite of Programs</a:t>
          </a:r>
        </a:p>
      </dsp:txBody>
      <dsp:txXfrm>
        <a:off x="67801" y="65757"/>
        <a:ext cx="8246397" cy="2071174"/>
      </dsp:txXfrm>
    </dsp:sp>
    <dsp:sp modelId="{65900055-D622-43A2-96BD-99008C6F7A8D}">
      <dsp:nvSpPr>
        <dsp:cNvPr id="0" name=""/>
        <dsp:cNvSpPr/>
      </dsp:nvSpPr>
      <dsp:spPr>
        <a:xfrm>
          <a:off x="3364" y="2424605"/>
          <a:ext cx="1569578" cy="2200048"/>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Course Equivalency Database</a:t>
          </a:r>
        </a:p>
      </dsp:txBody>
      <dsp:txXfrm>
        <a:off x="49335" y="2470576"/>
        <a:ext cx="1477636" cy="2108106"/>
      </dsp:txXfrm>
    </dsp:sp>
    <dsp:sp modelId="{5E8EA4DC-9E8F-4DB8-93F3-9695DEA9E6EE}">
      <dsp:nvSpPr>
        <dsp:cNvPr id="0" name=""/>
        <dsp:cNvSpPr/>
      </dsp:nvSpPr>
      <dsp:spPr>
        <a:xfrm>
          <a:off x="1704787" y="2424605"/>
          <a:ext cx="1569578" cy="2200048"/>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Gen Ed Foundation</a:t>
          </a:r>
        </a:p>
      </dsp:txBody>
      <dsp:txXfrm>
        <a:off x="1750758" y="2470576"/>
        <a:ext cx="1477636" cy="2108106"/>
      </dsp:txXfrm>
    </dsp:sp>
    <dsp:sp modelId="{9F514608-EE86-4FDC-BFC3-539BDA15B847}">
      <dsp:nvSpPr>
        <dsp:cNvPr id="0" name=""/>
        <dsp:cNvSpPr/>
      </dsp:nvSpPr>
      <dsp:spPr>
        <a:xfrm>
          <a:off x="3406210" y="2424605"/>
          <a:ext cx="1569578" cy="2200048"/>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A2B Pathways</a:t>
          </a:r>
        </a:p>
      </dsp:txBody>
      <dsp:txXfrm>
        <a:off x="3452181" y="2470576"/>
        <a:ext cx="1477636" cy="2108106"/>
      </dsp:txXfrm>
    </dsp:sp>
    <dsp:sp modelId="{44050FF3-2A6F-42B2-8FF3-25D587541E4F}">
      <dsp:nvSpPr>
        <dsp:cNvPr id="0" name=""/>
        <dsp:cNvSpPr/>
      </dsp:nvSpPr>
      <dsp:spPr>
        <a:xfrm>
          <a:off x="5107633" y="2424605"/>
          <a:ext cx="1569578" cy="2200048"/>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Commonwealth Commitment</a:t>
          </a:r>
        </a:p>
      </dsp:txBody>
      <dsp:txXfrm>
        <a:off x="5153604" y="2470576"/>
        <a:ext cx="1477636" cy="2108106"/>
      </dsp:txXfrm>
    </dsp:sp>
    <dsp:sp modelId="{6FE081FE-EB9A-41B3-A968-EEFF6C85CC9C}">
      <dsp:nvSpPr>
        <dsp:cNvPr id="0" name=""/>
        <dsp:cNvSpPr/>
      </dsp:nvSpPr>
      <dsp:spPr>
        <a:xfrm>
          <a:off x="6809057" y="2424605"/>
          <a:ext cx="1569578" cy="2200048"/>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Reverse Transfer</a:t>
          </a:r>
        </a:p>
      </dsp:txBody>
      <dsp:txXfrm>
        <a:off x="6855028" y="2470576"/>
        <a:ext cx="1477636" cy="21081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9C026F-D2A2-4FF6-AEC3-65CBC7895122}">
      <dsp:nvSpPr>
        <dsp:cNvPr id="0" name=""/>
        <dsp:cNvSpPr/>
      </dsp:nvSpPr>
      <dsp:spPr>
        <a:xfrm>
          <a:off x="3133" y="0"/>
          <a:ext cx="8711848" cy="1637927"/>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Developmental Education</a:t>
          </a:r>
        </a:p>
      </dsp:txBody>
      <dsp:txXfrm>
        <a:off x="51106" y="47973"/>
        <a:ext cx="8615902" cy="1541981"/>
      </dsp:txXfrm>
    </dsp:sp>
    <dsp:sp modelId="{5D39AC44-1CD1-41D9-86F6-7FB849B5A390}">
      <dsp:nvSpPr>
        <dsp:cNvPr id="0" name=""/>
        <dsp:cNvSpPr/>
      </dsp:nvSpPr>
      <dsp:spPr>
        <a:xfrm>
          <a:off x="3133" y="1866667"/>
          <a:ext cx="2749952" cy="1637927"/>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Multiple Placement Measures</a:t>
          </a:r>
        </a:p>
      </dsp:txBody>
      <dsp:txXfrm>
        <a:off x="51106" y="1914640"/>
        <a:ext cx="2654006" cy="1541981"/>
      </dsp:txXfrm>
    </dsp:sp>
    <dsp:sp modelId="{20CA8CED-2ED8-4D24-946B-220095B89C76}">
      <dsp:nvSpPr>
        <dsp:cNvPr id="0" name=""/>
        <dsp:cNvSpPr/>
      </dsp:nvSpPr>
      <dsp:spPr>
        <a:xfrm>
          <a:off x="2984081" y="1866667"/>
          <a:ext cx="2749952" cy="1637927"/>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Mathematics Pathways</a:t>
          </a:r>
        </a:p>
      </dsp:txBody>
      <dsp:txXfrm>
        <a:off x="3032054" y="1914640"/>
        <a:ext cx="2654006" cy="1541981"/>
      </dsp:txXfrm>
    </dsp:sp>
    <dsp:sp modelId="{1D1D2198-CB30-4064-9575-730974B9F17F}">
      <dsp:nvSpPr>
        <dsp:cNvPr id="0" name=""/>
        <dsp:cNvSpPr/>
      </dsp:nvSpPr>
      <dsp:spPr>
        <a:xfrm>
          <a:off x="5968162" y="1867272"/>
          <a:ext cx="2749952" cy="1637927"/>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Co-requisite Support</a:t>
          </a:r>
        </a:p>
      </dsp:txBody>
      <dsp:txXfrm>
        <a:off x="6016135" y="1915245"/>
        <a:ext cx="2654006" cy="1541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509D06-F45B-4CCF-A77A-A345DEABB490}">
      <dsp:nvSpPr>
        <dsp:cNvPr id="0" name=""/>
        <dsp:cNvSpPr/>
      </dsp:nvSpPr>
      <dsp:spPr>
        <a:xfrm>
          <a:off x="640291" y="0"/>
          <a:ext cx="7256638" cy="4566603"/>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F6808F-A444-4B3F-888F-9E90D5A83A61}">
      <dsp:nvSpPr>
        <dsp:cNvPr id="0" name=""/>
        <dsp:cNvSpPr/>
      </dsp:nvSpPr>
      <dsp:spPr>
        <a:xfrm>
          <a:off x="4420" y="1369980"/>
          <a:ext cx="2627417" cy="1826641"/>
        </a:xfrm>
        <a:prstGeom prst="roundRect">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a:t>Phase I</a:t>
          </a:r>
          <a:br>
            <a:rPr lang="en-US" sz="1600" kern="1200"/>
          </a:br>
          <a:br>
            <a:rPr lang="en-US" sz="1600" kern="1200"/>
          </a:br>
          <a:r>
            <a:rPr lang="en-US" sz="1600" kern="1200"/>
            <a:t>Identify Approaches to Transform Developmental Education</a:t>
          </a:r>
        </a:p>
      </dsp:txBody>
      <dsp:txXfrm>
        <a:off x="93589" y="1459149"/>
        <a:ext cx="2449079" cy="1648303"/>
      </dsp:txXfrm>
    </dsp:sp>
    <dsp:sp modelId="{DC086C57-7C62-44DF-BB8F-AD1BB2BC3BD1}">
      <dsp:nvSpPr>
        <dsp:cNvPr id="0" name=""/>
        <dsp:cNvSpPr/>
      </dsp:nvSpPr>
      <dsp:spPr>
        <a:xfrm>
          <a:off x="2954902" y="1369980"/>
          <a:ext cx="2627417" cy="1826641"/>
        </a:xfrm>
        <a:prstGeom prst="roundRect">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Phase II</a:t>
          </a:r>
        </a:p>
        <a:p>
          <a:pPr marL="0" lvl="0" indent="0" algn="ctr" defTabSz="711200">
            <a:lnSpc>
              <a:spcPct val="100000"/>
            </a:lnSpc>
            <a:spcBef>
              <a:spcPct val="0"/>
            </a:spcBef>
            <a:spcAft>
              <a:spcPts val="0"/>
            </a:spcAft>
            <a:buNone/>
          </a:pPr>
          <a:br>
            <a:rPr lang="en-US" sz="1600" kern="1200" dirty="0"/>
          </a:br>
          <a:r>
            <a:rPr lang="en-US" sz="1600" kern="1200" dirty="0"/>
            <a:t>Pilot the Use of GPA, Development of Math Pathways, and Adoption of Co-requisite Support</a:t>
          </a:r>
        </a:p>
      </dsp:txBody>
      <dsp:txXfrm>
        <a:off x="3044071" y="1459149"/>
        <a:ext cx="2449079" cy="1648303"/>
      </dsp:txXfrm>
    </dsp:sp>
    <dsp:sp modelId="{36BD8ACC-BAF1-4148-8CA1-906AE0E19AF9}">
      <dsp:nvSpPr>
        <dsp:cNvPr id="0" name=""/>
        <dsp:cNvSpPr/>
      </dsp:nvSpPr>
      <dsp:spPr>
        <a:xfrm>
          <a:off x="5905383" y="1369980"/>
          <a:ext cx="2627417" cy="1826641"/>
        </a:xfrm>
        <a:prstGeom prst="roundRect">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Phase III</a:t>
          </a:r>
        </a:p>
        <a:p>
          <a:pPr marL="0" lvl="0" indent="0" algn="ctr" defTabSz="711200">
            <a:lnSpc>
              <a:spcPct val="100000"/>
            </a:lnSpc>
            <a:spcBef>
              <a:spcPct val="0"/>
            </a:spcBef>
            <a:spcAft>
              <a:spcPts val="0"/>
            </a:spcAft>
            <a:buNone/>
          </a:pPr>
          <a:endParaRPr lang="en-US" sz="1600" kern="1200" dirty="0"/>
        </a:p>
        <a:p>
          <a:pPr marL="0" lvl="0" indent="0" algn="ctr" defTabSz="711200">
            <a:lnSpc>
              <a:spcPct val="90000"/>
            </a:lnSpc>
            <a:spcBef>
              <a:spcPct val="0"/>
            </a:spcBef>
            <a:spcAft>
              <a:spcPct val="35000"/>
            </a:spcAft>
            <a:buNone/>
          </a:pPr>
          <a:r>
            <a:rPr lang="en-US" sz="1600" kern="1200" dirty="0"/>
            <a:t>Transition from Pilot to Policy </a:t>
          </a:r>
        </a:p>
      </dsp:txBody>
      <dsp:txXfrm>
        <a:off x="5994552" y="1459149"/>
        <a:ext cx="2449079" cy="16483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4/2/2019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4/2/2019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a:t>
            </a:fld>
            <a:endParaRPr lang="en-US"/>
          </a:p>
        </p:txBody>
      </p:sp>
    </p:spTree>
    <p:extLst>
      <p:ext uri="{BB962C8B-B14F-4D97-AF65-F5344CB8AC3E}">
        <p14:creationId xmlns:p14="http://schemas.microsoft.com/office/powerpoint/2010/main" val="371835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8CDEB8-8291-451B-A703-5525564A7F03}" type="slidenum">
              <a:rPr lang="en-US" smtClean="0"/>
              <a:t>10</a:t>
            </a:fld>
            <a:endParaRPr lang="en-US"/>
          </a:p>
        </p:txBody>
      </p:sp>
    </p:spTree>
    <p:extLst>
      <p:ext uri="{BB962C8B-B14F-4D97-AF65-F5344CB8AC3E}">
        <p14:creationId xmlns:p14="http://schemas.microsoft.com/office/powerpoint/2010/main" val="107381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11</a:t>
            </a:fld>
            <a:endParaRPr lang="en-US"/>
          </a:p>
        </p:txBody>
      </p:sp>
    </p:spTree>
    <p:extLst>
      <p:ext uri="{BB962C8B-B14F-4D97-AF65-F5344CB8AC3E}">
        <p14:creationId xmlns:p14="http://schemas.microsoft.com/office/powerpoint/2010/main" val="3184680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12</a:t>
            </a:fld>
            <a:endParaRPr lang="en-US"/>
          </a:p>
        </p:txBody>
      </p:sp>
    </p:spTree>
    <p:extLst>
      <p:ext uri="{BB962C8B-B14F-4D97-AF65-F5344CB8AC3E}">
        <p14:creationId xmlns:p14="http://schemas.microsoft.com/office/powerpoint/2010/main" val="3748588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13</a:t>
            </a:fld>
            <a:endParaRPr lang="en-US"/>
          </a:p>
        </p:txBody>
      </p:sp>
    </p:spTree>
    <p:extLst>
      <p:ext uri="{BB962C8B-B14F-4D97-AF65-F5344CB8AC3E}">
        <p14:creationId xmlns:p14="http://schemas.microsoft.com/office/powerpoint/2010/main" val="2100739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220332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3</a:t>
            </a:fld>
            <a:endParaRPr lang="en-US"/>
          </a:p>
        </p:txBody>
      </p:sp>
    </p:spTree>
    <p:extLst>
      <p:ext uri="{BB962C8B-B14F-4D97-AF65-F5344CB8AC3E}">
        <p14:creationId xmlns:p14="http://schemas.microsoft.com/office/powerpoint/2010/main" val="98400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4</a:t>
            </a:fld>
            <a:endParaRPr lang="en-US"/>
          </a:p>
        </p:txBody>
      </p:sp>
    </p:spTree>
    <p:extLst>
      <p:ext uri="{BB962C8B-B14F-4D97-AF65-F5344CB8AC3E}">
        <p14:creationId xmlns:p14="http://schemas.microsoft.com/office/powerpoint/2010/main" val="198211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5</a:t>
            </a:fld>
            <a:endParaRPr lang="en-US"/>
          </a:p>
        </p:txBody>
      </p:sp>
    </p:spTree>
    <p:extLst>
      <p:ext uri="{BB962C8B-B14F-4D97-AF65-F5344CB8AC3E}">
        <p14:creationId xmlns:p14="http://schemas.microsoft.com/office/powerpoint/2010/main" val="2700580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3819771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3223282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8</a:t>
            </a:fld>
            <a:endParaRPr lang="en-US"/>
          </a:p>
        </p:txBody>
      </p:sp>
    </p:spTree>
    <p:extLst>
      <p:ext uri="{BB962C8B-B14F-4D97-AF65-F5344CB8AC3E}">
        <p14:creationId xmlns:p14="http://schemas.microsoft.com/office/powerpoint/2010/main" val="2700580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9</a:t>
            </a:fld>
            <a:endParaRPr lang="en-US"/>
          </a:p>
        </p:txBody>
      </p:sp>
    </p:spTree>
    <p:extLst>
      <p:ext uri="{BB962C8B-B14F-4D97-AF65-F5344CB8AC3E}">
        <p14:creationId xmlns:p14="http://schemas.microsoft.com/office/powerpoint/2010/main" val="449705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j-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Ref idx="1001">
        <a:schemeClr val="bg2"/>
      </p:bgRef>
    </p:bg>
    <p:spTree>
      <p:nvGrpSpPr>
        <p:cNvPr id="1" name=""/>
        <p:cNvGrpSpPr/>
        <p:nvPr/>
      </p:nvGrpSpPr>
      <p:grpSpPr>
        <a:xfrm>
          <a:off x="0" y="0"/>
          <a:ext cx="0" cy="0"/>
          <a:chOff x="0" y="0"/>
          <a:chExt cx="0" cy="0"/>
        </a:xfrm>
      </p:grpSpPr>
      <p:pic>
        <p:nvPicPr>
          <p:cNvPr id="6"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010714" y="6251964"/>
            <a:ext cx="1904686" cy="606036"/>
          </a:xfrm>
          <a:prstGeom prst="rect">
            <a:avLst/>
          </a:prstGeom>
          <a:noFill/>
          <a:ln w="9525">
            <a:noFill/>
            <a:miter lim="800000"/>
            <a:headEnd/>
            <a:tailEnd/>
          </a:ln>
        </p:spPr>
      </p:pic>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269327714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F3B88E8-FBC7-43AD-9B30-85F34671BE0D}" type="datetimeFigureOut">
              <a:rPr lang="en-US" smtClean="0"/>
              <a:pPr/>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9673-7F5B-43C8-8D6C-767E6046CC67}" type="slidenum">
              <a:rPr lang="en-US" smtClean="0"/>
              <a:pPr/>
              <a:t>‹#›</a:t>
            </a:fld>
            <a:endParaRPr lang="en-US"/>
          </a:p>
        </p:txBody>
      </p:sp>
    </p:spTree>
    <p:extLst>
      <p:ext uri="{BB962C8B-B14F-4D97-AF65-F5344CB8AC3E}">
        <p14:creationId xmlns:p14="http://schemas.microsoft.com/office/powerpoint/2010/main" val="117231468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39" r:id="rId8"/>
    <p:sldLayoutId id="2147484242" r:id="rId9"/>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Massachusetts’ Higher Education Policy Initiatives</a:t>
            </a:r>
          </a:p>
        </p:txBody>
      </p:sp>
      <p:sp>
        <p:nvSpPr>
          <p:cNvPr id="5" name="Text Placeholder 4"/>
          <p:cNvSpPr>
            <a:spLocks noGrp="1"/>
          </p:cNvSpPr>
          <p:nvPr>
            <p:ph type="body" sz="quarter" idx="10"/>
          </p:nvPr>
        </p:nvSpPr>
        <p:spPr/>
        <p:txBody>
          <a:bodyPr/>
          <a:lstStyle/>
          <a:p>
            <a:r>
              <a:rPr lang="en-US" dirty="0"/>
              <a:t>Statewide Trustees Conference – March 28, 2019</a:t>
            </a:r>
          </a:p>
        </p:txBody>
      </p:sp>
    </p:spTree>
    <p:extLst>
      <p:ext uri="{BB962C8B-B14F-4D97-AF65-F5344CB8AC3E}">
        <p14:creationId xmlns:p14="http://schemas.microsoft.com/office/powerpoint/2010/main" val="308944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p:txBody>
          <a:bodyPr/>
          <a:lstStyle/>
          <a:p>
            <a:r>
              <a:rPr lang="en-US" dirty="0"/>
              <a:t>A Phased Approach </a:t>
            </a:r>
          </a:p>
        </p:txBody>
      </p:sp>
      <p:graphicFrame>
        <p:nvGraphicFramePr>
          <p:cNvPr id="9" name="Diagram 8">
            <a:extLst>
              <a:ext uri="{FF2B5EF4-FFF2-40B4-BE49-F238E27FC236}">
                <a16:creationId xmlns:a16="http://schemas.microsoft.com/office/drawing/2014/main" id="{76479F84-E5F7-47E8-91B4-6B7C71B70803}"/>
              </a:ext>
            </a:extLst>
          </p:cNvPr>
          <p:cNvGraphicFramePr/>
          <p:nvPr>
            <p:extLst/>
          </p:nvPr>
        </p:nvGraphicFramePr>
        <p:xfrm>
          <a:off x="304800" y="1910397"/>
          <a:ext cx="8537222" cy="45666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3576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400" b="1" dirty="0"/>
              <a:t>Occupation-Specific Initiatives</a:t>
            </a:r>
          </a:p>
          <a:p>
            <a:pPr lvl="1"/>
            <a:r>
              <a:rPr lang="en-US" sz="2000" dirty="0"/>
              <a:t>Revision to Criminal Justice Programs and Alignment with </a:t>
            </a:r>
            <a:br>
              <a:rPr lang="en-US" sz="2000" dirty="0"/>
            </a:br>
            <a:r>
              <a:rPr lang="en-US" sz="2000" dirty="0"/>
              <a:t>Police Academies</a:t>
            </a:r>
          </a:p>
          <a:p>
            <a:pPr lvl="1"/>
            <a:r>
              <a:rPr lang="en-US" sz="2000" dirty="0" err="1"/>
              <a:t>MassTeach</a:t>
            </a:r>
            <a:r>
              <a:rPr lang="en-US" sz="2000" dirty="0"/>
              <a:t>: Diversifying the Teacher Workforce</a:t>
            </a:r>
          </a:p>
          <a:p>
            <a:pPr lvl="0"/>
            <a:r>
              <a:rPr lang="en-US" sz="2400" b="1" dirty="0"/>
              <a:t>BHE Committee-Specific Initiatives</a:t>
            </a:r>
          </a:p>
          <a:p>
            <a:pPr lvl="1"/>
            <a:r>
              <a:rPr lang="en-US" sz="2000" dirty="0"/>
              <a:t>Revisions to the Program Approval Process</a:t>
            </a:r>
          </a:p>
          <a:p>
            <a:pPr lvl="1"/>
            <a:r>
              <a:rPr lang="en-US" sz="2000" dirty="0"/>
              <a:t>Continued Evolution of Campus Strategic Planning Process</a:t>
            </a:r>
          </a:p>
          <a:p>
            <a:r>
              <a:rPr lang="en-US" sz="2400" b="1" dirty="0"/>
              <a:t>Enhancing Efficiencies in DHE Operations</a:t>
            </a:r>
          </a:p>
          <a:p>
            <a:pPr lvl="1"/>
            <a:r>
              <a:rPr lang="en-US" sz="2000" dirty="0"/>
              <a:t>Development of Internal Control Plan</a:t>
            </a:r>
          </a:p>
          <a:p>
            <a:pPr lvl="1"/>
            <a:r>
              <a:rPr lang="en-US" sz="2000" dirty="0"/>
              <a:t>New Strategic Capital Investment Methodology</a:t>
            </a:r>
          </a:p>
          <a:p>
            <a:pPr lvl="1"/>
            <a:r>
              <a:rPr lang="en-US" sz="2000" dirty="0"/>
              <a:t>Development of New Policies on Closures, Mergers, </a:t>
            </a:r>
            <a:br>
              <a:rPr lang="en-US" sz="2000" dirty="0"/>
            </a:br>
            <a:r>
              <a:rPr lang="en-US" sz="2000" dirty="0"/>
              <a:t>and Acquisitions</a:t>
            </a:r>
          </a:p>
          <a:p>
            <a:pPr lvl="1"/>
            <a:r>
              <a:rPr lang="en-US" sz="2000" dirty="0"/>
              <a:t>Improving the Presidential Search Process</a:t>
            </a:r>
          </a:p>
          <a:p>
            <a:pPr lvl="0"/>
            <a:endParaRPr lang="en-US" sz="2400" dirty="0"/>
          </a:p>
          <a:p>
            <a:pPr lvl="0"/>
            <a:endParaRPr lang="en-US" sz="2400" dirty="0"/>
          </a:p>
        </p:txBody>
      </p:sp>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p:txBody>
          <a:bodyPr/>
          <a:lstStyle/>
          <a:p>
            <a:r>
              <a:rPr lang="en-US" dirty="0"/>
              <a:t>Additional Statewide Initiatives </a:t>
            </a:r>
          </a:p>
        </p:txBody>
      </p:sp>
    </p:spTree>
    <p:extLst>
      <p:ext uri="{BB962C8B-B14F-4D97-AF65-F5344CB8AC3E}">
        <p14:creationId xmlns:p14="http://schemas.microsoft.com/office/powerpoint/2010/main" val="1594051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400" b="1" dirty="0"/>
              <a:t>Additional K-12/Higher Ed Alignment</a:t>
            </a:r>
          </a:p>
          <a:p>
            <a:pPr lvl="1"/>
            <a:r>
              <a:rPr lang="en-US" sz="2000" dirty="0"/>
              <a:t>Addition of Computer Science as part of </a:t>
            </a:r>
            <a:r>
              <a:rPr lang="en-US" sz="2000" dirty="0" err="1"/>
              <a:t>MassCore</a:t>
            </a:r>
            <a:r>
              <a:rPr lang="en-US" sz="2000" dirty="0"/>
              <a:t> and its relation to Higher Ed Admissions Standards</a:t>
            </a:r>
          </a:p>
          <a:p>
            <a:pPr lvl="1"/>
            <a:r>
              <a:rPr lang="en-US" sz="2000" dirty="0"/>
              <a:t>Dual Enrollment</a:t>
            </a:r>
          </a:p>
          <a:p>
            <a:pPr lvl="0"/>
            <a:r>
              <a:rPr lang="en-US" sz="2400" b="1" dirty="0"/>
              <a:t>Continuing Campus-based Initiatives</a:t>
            </a:r>
          </a:p>
          <a:p>
            <a:pPr lvl="1"/>
            <a:r>
              <a:rPr lang="en-US" sz="2000" dirty="0"/>
              <a:t>Student Learning Outcomes Assessment</a:t>
            </a:r>
          </a:p>
          <a:p>
            <a:pPr lvl="1"/>
            <a:r>
              <a:rPr lang="en-US" sz="2000" dirty="0"/>
              <a:t>Civic Learning and Civil Discourse on Campus</a:t>
            </a:r>
          </a:p>
          <a:p>
            <a:pPr lvl="1"/>
            <a:r>
              <a:rPr lang="en-US" sz="2000" dirty="0"/>
              <a:t>Massachusetts Inclusive Concurrent Enrollment Initiative (MAICEI)</a:t>
            </a:r>
          </a:p>
          <a:p>
            <a:pPr lvl="1"/>
            <a:r>
              <a:rPr lang="en-US" sz="2000" dirty="0"/>
              <a:t>Tuition waivers for Puerto Rican / USVI students impacted by </a:t>
            </a:r>
            <a:br>
              <a:rPr lang="en-US" sz="2000" dirty="0"/>
            </a:br>
            <a:r>
              <a:rPr lang="en-US" sz="2000" dirty="0"/>
              <a:t>Hurricane Maria</a:t>
            </a:r>
            <a:endParaRPr lang="en-US" sz="2400" dirty="0"/>
          </a:p>
        </p:txBody>
      </p:sp>
      <p:sp>
        <p:nvSpPr>
          <p:cNvPr id="3" name="Text Placeholder 2"/>
          <p:cNvSpPr>
            <a:spLocks noGrp="1"/>
          </p:cNvSpPr>
          <p:nvPr>
            <p:ph type="body" sz="quarter" idx="13"/>
          </p:nvPr>
        </p:nvSpPr>
        <p:spPr/>
        <p:txBody>
          <a:bodyPr/>
          <a:lstStyle/>
          <a:p>
            <a:r>
              <a:rPr lang="en-US" dirty="0"/>
              <a:t>Statewide Trustees Conference </a:t>
            </a:r>
          </a:p>
        </p:txBody>
      </p:sp>
      <p:sp>
        <p:nvSpPr>
          <p:cNvPr id="4" name="Title 3"/>
          <p:cNvSpPr>
            <a:spLocks noGrp="1"/>
          </p:cNvSpPr>
          <p:nvPr>
            <p:ph type="title"/>
          </p:nvPr>
        </p:nvSpPr>
        <p:spPr/>
        <p:txBody>
          <a:bodyPr/>
          <a:lstStyle/>
          <a:p>
            <a:r>
              <a:rPr lang="en-US" sz="3600" dirty="0"/>
              <a:t>Additional Statewide Initiatives, cont.</a:t>
            </a:r>
            <a:endParaRPr lang="en-US" dirty="0"/>
          </a:p>
        </p:txBody>
      </p:sp>
    </p:spTree>
    <p:extLst>
      <p:ext uri="{BB962C8B-B14F-4D97-AF65-F5344CB8AC3E}">
        <p14:creationId xmlns:p14="http://schemas.microsoft.com/office/powerpoint/2010/main" val="1318073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Discussion</a:t>
            </a:r>
            <a:endParaRPr lang="en-US" dirty="0"/>
          </a:p>
        </p:txBody>
      </p:sp>
      <p:sp>
        <p:nvSpPr>
          <p:cNvPr id="2" name="Content Placeholder 1"/>
          <p:cNvSpPr>
            <a:spLocks noGrp="1"/>
          </p:cNvSpPr>
          <p:nvPr>
            <p:ph type="body" idx="1"/>
          </p:nvPr>
        </p:nvSpPr>
        <p:spPr/>
        <p:txBody>
          <a:bodyPr/>
          <a:lstStyle/>
          <a:p>
            <a:endParaRPr lang="en-US"/>
          </a:p>
          <a:p>
            <a:endParaRPr lang="en-US" dirty="0"/>
          </a:p>
        </p:txBody>
      </p:sp>
    </p:spTree>
    <p:extLst>
      <p:ext uri="{BB962C8B-B14F-4D97-AF65-F5344CB8AC3E}">
        <p14:creationId xmlns:p14="http://schemas.microsoft.com/office/powerpoint/2010/main" val="37306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2392DD2-5B8F-496C-82A9-8FC05155C55A}"/>
              </a:ext>
            </a:extLst>
          </p:cNvPr>
          <p:cNvSpPr>
            <a:spLocks noGrp="1"/>
          </p:cNvSpPr>
          <p:nvPr>
            <p:ph type="body" sz="quarter" idx="13"/>
          </p:nvPr>
        </p:nvSpPr>
        <p:spPr/>
        <p:txBody>
          <a:bodyPr/>
          <a:lstStyle/>
          <a:p>
            <a:r>
              <a:rPr lang="en-US" dirty="0"/>
              <a:t>Statewide Trustees Conference	</a:t>
            </a:r>
          </a:p>
        </p:txBody>
      </p:sp>
      <p:sp>
        <p:nvSpPr>
          <p:cNvPr id="4" name="Title 3">
            <a:extLst>
              <a:ext uri="{FF2B5EF4-FFF2-40B4-BE49-F238E27FC236}">
                <a16:creationId xmlns:a16="http://schemas.microsoft.com/office/drawing/2014/main" id="{CB908C67-978F-4BBB-9CAD-AA4342B7B10B}"/>
              </a:ext>
            </a:extLst>
          </p:cNvPr>
          <p:cNvSpPr>
            <a:spLocks noGrp="1"/>
          </p:cNvSpPr>
          <p:nvPr>
            <p:ph type="title"/>
          </p:nvPr>
        </p:nvSpPr>
        <p:spPr/>
        <p:txBody>
          <a:bodyPr/>
          <a:lstStyle/>
          <a:p>
            <a:r>
              <a:rPr lang="en-US" dirty="0"/>
              <a:t>Evolution of Statewide Goals</a:t>
            </a:r>
          </a:p>
        </p:txBody>
      </p:sp>
      <p:sp>
        <p:nvSpPr>
          <p:cNvPr id="11" name="TextBox 10">
            <a:extLst>
              <a:ext uri="{FF2B5EF4-FFF2-40B4-BE49-F238E27FC236}">
                <a16:creationId xmlns:a16="http://schemas.microsoft.com/office/drawing/2014/main" id="{3794CF96-4A6A-4EBA-9FB9-1941C5400FB5}"/>
              </a:ext>
            </a:extLst>
          </p:cNvPr>
          <p:cNvSpPr txBox="1"/>
          <p:nvPr/>
        </p:nvSpPr>
        <p:spPr>
          <a:xfrm>
            <a:off x="533400" y="2209800"/>
            <a:ext cx="2819400" cy="4038600"/>
          </a:xfrm>
          <a:prstGeom prst="rect">
            <a:avLst/>
          </a:prstGeom>
          <a:noFill/>
        </p:spPr>
        <p:txBody>
          <a:bodyPr wrap="square" rtlCol="0">
            <a:spAutoFit/>
          </a:bodyPr>
          <a:lstStyle/>
          <a:p>
            <a:endParaRPr lang="en-US" dirty="0"/>
          </a:p>
        </p:txBody>
      </p:sp>
      <p:sp>
        <p:nvSpPr>
          <p:cNvPr id="12" name="TextBox 11">
            <a:extLst>
              <a:ext uri="{FF2B5EF4-FFF2-40B4-BE49-F238E27FC236}">
                <a16:creationId xmlns:a16="http://schemas.microsoft.com/office/drawing/2014/main" id="{A1255051-3665-425A-BE81-2695056C78E8}"/>
              </a:ext>
            </a:extLst>
          </p:cNvPr>
          <p:cNvSpPr txBox="1"/>
          <p:nvPr/>
        </p:nvSpPr>
        <p:spPr>
          <a:xfrm>
            <a:off x="14614" y="2060532"/>
            <a:ext cx="2819400" cy="4555093"/>
          </a:xfrm>
          <a:prstGeom prst="rect">
            <a:avLst/>
          </a:prstGeom>
          <a:noFill/>
        </p:spPr>
        <p:txBody>
          <a:bodyPr wrap="square" rtlCol="0">
            <a:spAutoFit/>
          </a:bodyPr>
          <a:lstStyle/>
          <a:p>
            <a:pPr algn="ctr"/>
            <a:r>
              <a:rPr lang="en-US" sz="2800" b="1" dirty="0"/>
              <a:t>Vision Project</a:t>
            </a:r>
          </a:p>
          <a:p>
            <a:pPr algn="ctr"/>
            <a:endParaRPr lang="en-US" sz="2800" b="1" dirty="0"/>
          </a:p>
          <a:p>
            <a:pPr algn="ctr"/>
            <a:r>
              <a:rPr lang="en-US" dirty="0"/>
              <a:t>Initiated in 2010</a:t>
            </a:r>
          </a:p>
          <a:p>
            <a:pPr algn="ctr"/>
            <a:r>
              <a:rPr lang="en-US" dirty="0"/>
              <a:t>7 Key Outcomes</a:t>
            </a:r>
          </a:p>
          <a:p>
            <a:endParaRPr lang="en-US" dirty="0"/>
          </a:p>
          <a:p>
            <a:r>
              <a:rPr lang="en-US" dirty="0"/>
              <a:t>Lead the nation in:</a:t>
            </a:r>
          </a:p>
          <a:p>
            <a:pPr marL="342900" indent="-342900">
              <a:buFont typeface="+mj-lt"/>
              <a:buAutoNum type="arabicPeriod"/>
            </a:pPr>
            <a:r>
              <a:rPr lang="en-US" dirty="0"/>
              <a:t>College Participation</a:t>
            </a:r>
          </a:p>
          <a:p>
            <a:pPr marL="342900" indent="-342900">
              <a:buFont typeface="+mj-lt"/>
              <a:buAutoNum type="arabicPeriod"/>
            </a:pPr>
            <a:r>
              <a:rPr lang="en-US" dirty="0"/>
              <a:t>College Completion</a:t>
            </a:r>
          </a:p>
          <a:p>
            <a:pPr marL="342900" indent="-342900">
              <a:buFont typeface="+mj-lt"/>
              <a:buAutoNum type="arabicPeriod"/>
            </a:pPr>
            <a:r>
              <a:rPr lang="en-US" dirty="0"/>
              <a:t>Student Learning Outcomes</a:t>
            </a:r>
          </a:p>
          <a:p>
            <a:pPr marL="342900" indent="-342900">
              <a:buFont typeface="+mj-lt"/>
              <a:buAutoNum type="arabicPeriod"/>
            </a:pPr>
            <a:r>
              <a:rPr lang="en-US" dirty="0"/>
              <a:t>Workforce Alignment</a:t>
            </a:r>
          </a:p>
          <a:p>
            <a:pPr marL="342900" indent="-342900">
              <a:buFont typeface="+mj-lt"/>
              <a:buAutoNum type="arabicPeriod"/>
            </a:pPr>
            <a:r>
              <a:rPr lang="en-US" dirty="0"/>
              <a:t>Civic Learning</a:t>
            </a:r>
          </a:p>
          <a:p>
            <a:pPr marL="342900" indent="-342900">
              <a:buFont typeface="+mj-lt"/>
              <a:buAutoNum type="arabicPeriod"/>
            </a:pPr>
            <a:r>
              <a:rPr lang="en-US" dirty="0"/>
              <a:t>Closing Achievement Gaps</a:t>
            </a:r>
          </a:p>
          <a:p>
            <a:pPr marL="342900" indent="-342900">
              <a:buFont typeface="+mj-lt"/>
              <a:buAutoNum type="arabicPeriod"/>
            </a:pPr>
            <a:r>
              <a:rPr lang="en-US" dirty="0"/>
              <a:t>Research </a:t>
            </a:r>
          </a:p>
        </p:txBody>
      </p:sp>
      <p:sp>
        <p:nvSpPr>
          <p:cNvPr id="13" name="TextBox 12">
            <a:extLst>
              <a:ext uri="{FF2B5EF4-FFF2-40B4-BE49-F238E27FC236}">
                <a16:creationId xmlns:a16="http://schemas.microsoft.com/office/drawing/2014/main" id="{F4D2478E-9BF1-4630-8D43-35C03E3819EC}"/>
              </a:ext>
            </a:extLst>
          </p:cNvPr>
          <p:cNvSpPr txBox="1"/>
          <p:nvPr/>
        </p:nvSpPr>
        <p:spPr>
          <a:xfrm>
            <a:off x="3245807" y="2071238"/>
            <a:ext cx="2819400" cy="4401205"/>
          </a:xfrm>
          <a:prstGeom prst="rect">
            <a:avLst/>
          </a:prstGeom>
          <a:noFill/>
        </p:spPr>
        <p:txBody>
          <a:bodyPr wrap="square" rtlCol="0">
            <a:spAutoFit/>
          </a:bodyPr>
          <a:lstStyle/>
          <a:p>
            <a:pPr algn="ctr"/>
            <a:r>
              <a:rPr lang="en-US" sz="2800" b="1" dirty="0"/>
              <a:t>Big Three</a:t>
            </a:r>
          </a:p>
          <a:p>
            <a:pPr algn="ctr"/>
            <a:endParaRPr lang="en-US" dirty="0"/>
          </a:p>
          <a:p>
            <a:pPr algn="ctr"/>
            <a:r>
              <a:rPr lang="en-US" dirty="0"/>
              <a:t>Initiated in 2015</a:t>
            </a:r>
          </a:p>
          <a:p>
            <a:pPr algn="ctr"/>
            <a:r>
              <a:rPr lang="en-US" dirty="0"/>
              <a:t>3 Key Outcomes</a:t>
            </a:r>
          </a:p>
          <a:p>
            <a:endParaRPr lang="en-US" dirty="0"/>
          </a:p>
          <a:p>
            <a:pPr marL="342900" indent="-342900">
              <a:buFont typeface="+mj-lt"/>
              <a:buAutoNum type="arabicPeriod"/>
            </a:pPr>
            <a:r>
              <a:rPr lang="en-US" dirty="0"/>
              <a:t>Make college more accessible and affordable for all Massachusetts residents</a:t>
            </a:r>
          </a:p>
          <a:p>
            <a:pPr marL="342900" indent="-342900">
              <a:buFont typeface="+mj-lt"/>
              <a:buAutoNum type="arabicPeriod"/>
            </a:pPr>
            <a:r>
              <a:rPr lang="en-US" dirty="0"/>
              <a:t>Close gaps in student opportunity and achievement</a:t>
            </a:r>
          </a:p>
          <a:p>
            <a:pPr marL="342900" indent="-342900">
              <a:buFont typeface="+mj-lt"/>
              <a:buAutoNum type="arabicPeriod"/>
            </a:pPr>
            <a:r>
              <a:rPr lang="en-US" dirty="0"/>
              <a:t>Improve college completion rates</a:t>
            </a:r>
          </a:p>
        </p:txBody>
      </p:sp>
      <p:sp>
        <p:nvSpPr>
          <p:cNvPr id="14" name="TextBox 13">
            <a:extLst>
              <a:ext uri="{FF2B5EF4-FFF2-40B4-BE49-F238E27FC236}">
                <a16:creationId xmlns:a16="http://schemas.microsoft.com/office/drawing/2014/main" id="{56FDFAB4-3E1A-41E2-BF46-80059F7505D8}"/>
              </a:ext>
            </a:extLst>
          </p:cNvPr>
          <p:cNvSpPr txBox="1"/>
          <p:nvPr/>
        </p:nvSpPr>
        <p:spPr>
          <a:xfrm>
            <a:off x="6473928" y="2060532"/>
            <a:ext cx="2819400" cy="3847207"/>
          </a:xfrm>
          <a:prstGeom prst="rect">
            <a:avLst/>
          </a:prstGeom>
          <a:noFill/>
        </p:spPr>
        <p:txBody>
          <a:bodyPr wrap="square" rtlCol="0">
            <a:spAutoFit/>
          </a:bodyPr>
          <a:lstStyle/>
          <a:p>
            <a:pPr algn="ctr"/>
            <a:r>
              <a:rPr lang="en-US" sz="2800" b="1" dirty="0"/>
              <a:t>Equity</a:t>
            </a:r>
          </a:p>
          <a:p>
            <a:pPr algn="ctr"/>
            <a:endParaRPr lang="en-US" dirty="0"/>
          </a:p>
          <a:p>
            <a:pPr algn="ctr"/>
            <a:r>
              <a:rPr lang="en-US" dirty="0"/>
              <a:t>Initiated December 2018</a:t>
            </a:r>
          </a:p>
          <a:p>
            <a:pPr algn="ctr"/>
            <a:r>
              <a:rPr lang="en-US" dirty="0"/>
              <a:t>1 Key Outcome</a:t>
            </a:r>
          </a:p>
          <a:p>
            <a:endParaRPr lang="en-US" dirty="0"/>
          </a:p>
          <a:p>
            <a:r>
              <a:rPr lang="en-US" dirty="0"/>
              <a:t>Significantly raise the enrollment, attainment, and long-term success outcomes among under-represented student populations</a:t>
            </a:r>
          </a:p>
          <a:p>
            <a:endParaRPr lang="en-US" dirty="0"/>
          </a:p>
          <a:p>
            <a:endParaRPr lang="en-US" dirty="0"/>
          </a:p>
        </p:txBody>
      </p:sp>
      <p:sp>
        <p:nvSpPr>
          <p:cNvPr id="15" name="Half Frame 14">
            <a:extLst>
              <a:ext uri="{FF2B5EF4-FFF2-40B4-BE49-F238E27FC236}">
                <a16:creationId xmlns:a16="http://schemas.microsoft.com/office/drawing/2014/main" id="{2895CDBC-F824-4747-A131-96F509A96FDC}"/>
              </a:ext>
            </a:extLst>
          </p:cNvPr>
          <p:cNvSpPr/>
          <p:nvPr/>
        </p:nvSpPr>
        <p:spPr>
          <a:xfrm rot="8130292">
            <a:off x="2378845" y="3878880"/>
            <a:ext cx="910337" cy="918393"/>
          </a:xfrm>
          <a:prstGeom prst="halfFram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Half Frame 15">
            <a:extLst>
              <a:ext uri="{FF2B5EF4-FFF2-40B4-BE49-F238E27FC236}">
                <a16:creationId xmlns:a16="http://schemas.microsoft.com/office/drawing/2014/main" id="{6913A8BD-A816-4AA2-BAE7-2B5DB28B3B4E}"/>
              </a:ext>
            </a:extLst>
          </p:cNvPr>
          <p:cNvSpPr/>
          <p:nvPr/>
        </p:nvSpPr>
        <p:spPr>
          <a:xfrm rot="8130292">
            <a:off x="5264353" y="3880877"/>
            <a:ext cx="914400" cy="914400"/>
          </a:xfrm>
          <a:prstGeom prst="halfFram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6852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305800" cy="4321175"/>
          </a:xfrm>
        </p:spPr>
        <p:txBody>
          <a:bodyPr/>
          <a:lstStyle/>
          <a:p>
            <a:pPr marL="119062" indent="0" algn="ctr">
              <a:buNone/>
            </a:pPr>
            <a:r>
              <a:rPr lang="en-US" sz="2000" b="1" dirty="0"/>
              <a:t>Vision Statement for Statewide Strategic Framework</a:t>
            </a:r>
          </a:p>
          <a:p>
            <a:pPr marL="119062" indent="0">
              <a:buNone/>
            </a:pPr>
            <a:r>
              <a:rPr lang="en-US" sz="2000" i="1" dirty="0"/>
              <a:t>The Massachusetts Board of Higher Education aims to sustain and expand on Massachusetts’ unique leadership position in higher education as defined by the strength and reputation of our private and public postsecondary institutions and our nation-leading level of attainment among our adult citizens. To further realize those goals and to ensure that public higher education opens doors of opportunity and fulfilment for traditionally underserved populations, we elect to make our top statewide policy and performance priority – Significantly raise the enrollment, attainment and long-term success outcomes among under-represented student populations. We intend this equity lens priority to guide campus and system performance measurement and promote initiatives and policies that collectively expand success for residents and for our economy and society.</a:t>
            </a:r>
            <a:endParaRPr lang="en-US" sz="2000" dirty="0"/>
          </a:p>
          <a:p>
            <a:pPr marL="119062" indent="0">
              <a:buNone/>
            </a:pPr>
            <a:endParaRPr lang="en-US" sz="1800" dirty="0"/>
          </a:p>
        </p:txBody>
      </p:sp>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p:txBody>
          <a:bodyPr/>
          <a:lstStyle/>
          <a:p>
            <a:r>
              <a:rPr lang="en-US" sz="4800" dirty="0"/>
              <a:t>Focus on Equity</a:t>
            </a:r>
          </a:p>
        </p:txBody>
      </p:sp>
    </p:spTree>
    <p:extLst>
      <p:ext uri="{BB962C8B-B14F-4D97-AF65-F5344CB8AC3E}">
        <p14:creationId xmlns:p14="http://schemas.microsoft.com/office/powerpoint/2010/main" val="67171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a:xfrm>
            <a:off x="381000" y="533400"/>
            <a:ext cx="8686800" cy="838200"/>
          </a:xfrm>
        </p:spPr>
        <p:txBody>
          <a:bodyPr/>
          <a:lstStyle/>
          <a:p>
            <a:r>
              <a:rPr lang="en-US" sz="3200" dirty="0"/>
              <a:t>Board of Higher Education Goals Since FY2015</a:t>
            </a:r>
            <a:endParaRPr lang="en-US" sz="3500" dirty="0"/>
          </a:p>
        </p:txBody>
      </p:sp>
      <p:sp>
        <p:nvSpPr>
          <p:cNvPr id="5" name="Content Placeholder 4"/>
          <p:cNvSpPr>
            <a:spLocks noGrp="1"/>
          </p:cNvSpPr>
          <p:nvPr>
            <p:ph idx="1"/>
          </p:nvPr>
        </p:nvSpPr>
        <p:spPr>
          <a:xfrm>
            <a:off x="381000" y="1600200"/>
            <a:ext cx="8382000" cy="5029200"/>
          </a:xfrm>
        </p:spPr>
        <p:txBody>
          <a:bodyPr/>
          <a:lstStyle/>
          <a:p>
            <a:pPr marL="461963" indent="-344488">
              <a:spcBef>
                <a:spcPts val="600"/>
              </a:spcBef>
              <a:buClr>
                <a:schemeClr val="accent2"/>
              </a:buClr>
            </a:pPr>
            <a:r>
              <a:rPr lang="en-US" sz="2400" b="1" dirty="0">
                <a:solidFill>
                  <a:schemeClr val="accent2"/>
                </a:solidFill>
              </a:rPr>
              <a:t>Fostering a more integrated system </a:t>
            </a:r>
            <a:r>
              <a:rPr lang="en-US" sz="2400" dirty="0"/>
              <a:t>of </a:t>
            </a:r>
            <a:br>
              <a:rPr lang="en-US" sz="2400" dirty="0"/>
            </a:br>
            <a:r>
              <a:rPr lang="en-US" sz="2400" dirty="0"/>
              <a:t>public higher education capable of responding </a:t>
            </a:r>
            <a:br>
              <a:rPr lang="en-US" sz="2400" dirty="0"/>
            </a:br>
            <a:r>
              <a:rPr lang="en-US" sz="2400" dirty="0"/>
              <a:t>to local &amp; statewide needs </a:t>
            </a:r>
          </a:p>
          <a:p>
            <a:pPr marL="461963" indent="-344488">
              <a:spcBef>
                <a:spcPts val="600"/>
              </a:spcBef>
              <a:buClr>
                <a:schemeClr val="accent2"/>
              </a:buClr>
            </a:pPr>
            <a:r>
              <a:rPr lang="en-US" sz="2400" b="1" dirty="0">
                <a:solidFill>
                  <a:schemeClr val="accent2"/>
                </a:solidFill>
              </a:rPr>
              <a:t>Elevating performance </a:t>
            </a:r>
            <a:r>
              <a:rPr lang="en-US" sz="2400" dirty="0"/>
              <a:t>of public higher education</a:t>
            </a:r>
          </a:p>
          <a:p>
            <a:pPr marL="461963" indent="-344488">
              <a:spcBef>
                <a:spcPts val="600"/>
              </a:spcBef>
              <a:buClr>
                <a:schemeClr val="accent2"/>
              </a:buClr>
            </a:pPr>
            <a:r>
              <a:rPr lang="en-US" sz="2400" b="1" dirty="0">
                <a:solidFill>
                  <a:schemeClr val="accent2"/>
                </a:solidFill>
              </a:rPr>
              <a:t>Developing better integration </a:t>
            </a:r>
            <a:r>
              <a:rPr lang="en-US" sz="2400" dirty="0"/>
              <a:t>with P–12 &amp; </a:t>
            </a:r>
            <a:br>
              <a:rPr lang="en-US" sz="2400" dirty="0"/>
            </a:br>
            <a:r>
              <a:rPr lang="en-US" sz="2400" dirty="0"/>
              <a:t>workforce sectors</a:t>
            </a:r>
          </a:p>
          <a:p>
            <a:pPr marL="461963" indent="-344488">
              <a:spcBef>
                <a:spcPts val="600"/>
              </a:spcBef>
              <a:buClr>
                <a:schemeClr val="accent2"/>
              </a:buClr>
            </a:pPr>
            <a:r>
              <a:rPr lang="en-US" sz="2400" b="1" dirty="0">
                <a:solidFill>
                  <a:schemeClr val="accent2"/>
                </a:solidFill>
              </a:rPr>
              <a:t>Enhancing appreciation </a:t>
            </a:r>
            <a:r>
              <a:rPr lang="en-US" sz="2400" dirty="0"/>
              <a:t>of higher education as a central asset &amp; competitive advantage for state</a:t>
            </a:r>
          </a:p>
          <a:p>
            <a:pPr marL="461963" indent="-344488">
              <a:spcBef>
                <a:spcPts val="600"/>
              </a:spcBef>
              <a:buClr>
                <a:schemeClr val="accent2"/>
              </a:buClr>
            </a:pPr>
            <a:r>
              <a:rPr lang="en-US" sz="2400" b="1" dirty="0">
                <a:solidFill>
                  <a:schemeClr val="accent2"/>
                </a:solidFill>
              </a:rPr>
              <a:t>Incubating innovation </a:t>
            </a:r>
            <a:r>
              <a:rPr lang="en-US" sz="2400" dirty="0"/>
              <a:t>to ensure higher quality, </a:t>
            </a:r>
            <a:br>
              <a:rPr lang="en-US" sz="2400" dirty="0"/>
            </a:br>
            <a:r>
              <a:rPr lang="en-US" sz="2400" dirty="0"/>
              <a:t>better access, more affordability &amp; alignment to needs of learners throughout life</a:t>
            </a:r>
          </a:p>
        </p:txBody>
      </p:sp>
    </p:spTree>
    <p:extLst>
      <p:ext uri="{BB962C8B-B14F-4D97-AF65-F5344CB8AC3E}">
        <p14:creationId xmlns:p14="http://schemas.microsoft.com/office/powerpoint/2010/main" val="3556482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117475" indent="0">
              <a:spcBef>
                <a:spcPts val="900"/>
              </a:spcBef>
              <a:buNone/>
            </a:pPr>
            <a:r>
              <a:rPr lang="en-US" sz="2800" b="1" dirty="0">
                <a:solidFill>
                  <a:schemeClr val="accent1"/>
                </a:solidFill>
              </a:rPr>
              <a:t>Access and Affordability</a:t>
            </a:r>
            <a:endParaRPr lang="en-US" sz="2800" dirty="0"/>
          </a:p>
          <a:p>
            <a:pPr lvl="0"/>
            <a:r>
              <a:rPr lang="en-US" sz="2400" b="1" dirty="0" err="1"/>
              <a:t>MassTransfer</a:t>
            </a:r>
            <a:r>
              <a:rPr lang="en-US" sz="2400" b="1" dirty="0"/>
              <a:t> / Commonwealth Commitment </a:t>
            </a:r>
          </a:p>
          <a:p>
            <a:pPr lvl="0"/>
            <a:r>
              <a:rPr lang="en-US" sz="2400" dirty="0"/>
              <a:t>Financial Aid Redesign </a:t>
            </a:r>
            <a:br>
              <a:rPr lang="en-US" sz="2400" dirty="0"/>
            </a:br>
            <a:r>
              <a:rPr lang="en-US" sz="2400" dirty="0"/>
              <a:t>(including Business Process Review)</a:t>
            </a:r>
          </a:p>
          <a:p>
            <a:r>
              <a:rPr lang="en-US" sz="2400" dirty="0"/>
              <a:t>Food Insecurity and Homelessness Among </a:t>
            </a:r>
            <a:br>
              <a:rPr lang="en-US" sz="2400" dirty="0"/>
            </a:br>
            <a:r>
              <a:rPr lang="en-US" sz="2400" dirty="0"/>
              <a:t>College Students</a:t>
            </a:r>
          </a:p>
          <a:p>
            <a:pPr lvl="0"/>
            <a:r>
              <a:rPr lang="en-US" sz="2400" dirty="0"/>
              <a:t>Online Learning / State Authorization </a:t>
            </a:r>
            <a:br>
              <a:rPr lang="en-US" sz="2400" dirty="0"/>
            </a:br>
            <a:r>
              <a:rPr lang="en-US" sz="2400" dirty="0"/>
              <a:t>Reciprocity Agreement</a:t>
            </a:r>
          </a:p>
          <a:p>
            <a:r>
              <a:rPr lang="en-US" sz="2400" dirty="0"/>
              <a:t>Open Educational Resources</a:t>
            </a:r>
          </a:p>
        </p:txBody>
      </p:sp>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a:xfrm>
            <a:off x="381000" y="533400"/>
            <a:ext cx="8610600" cy="838200"/>
          </a:xfrm>
        </p:spPr>
        <p:txBody>
          <a:bodyPr/>
          <a:lstStyle/>
          <a:p>
            <a:r>
              <a:rPr lang="en-US" sz="3700"/>
              <a:t>Major Initiatives Supporting BHE Goals</a:t>
            </a:r>
            <a:endParaRPr lang="en-US" sz="3700" dirty="0"/>
          </a:p>
        </p:txBody>
      </p:sp>
    </p:spTree>
    <p:extLst>
      <p:ext uri="{BB962C8B-B14F-4D97-AF65-F5344CB8AC3E}">
        <p14:creationId xmlns:p14="http://schemas.microsoft.com/office/powerpoint/2010/main" val="3956624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4EFDBC74-0DA3-45E1-B945-8155E0C808FF}"/>
              </a:ext>
            </a:extLst>
          </p:cNvPr>
          <p:cNvGraphicFramePr>
            <a:graphicFrameLocks noGrp="1"/>
          </p:cNvGraphicFramePr>
          <p:nvPr>
            <p:ph idx="1"/>
            <p:extLst>
              <p:ext uri="{D42A27DB-BD31-4B8C-83A1-F6EECF244321}">
                <p14:modId xmlns:p14="http://schemas.microsoft.com/office/powerpoint/2010/main" val="179955760"/>
              </p:ext>
            </p:extLst>
          </p:nvPr>
        </p:nvGraphicFramePr>
        <p:xfrm>
          <a:off x="381000" y="1600200"/>
          <a:ext cx="83820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a:extLst>
              <a:ext uri="{FF2B5EF4-FFF2-40B4-BE49-F238E27FC236}">
                <a16:creationId xmlns:a16="http://schemas.microsoft.com/office/drawing/2014/main" id="{4BEC7303-769C-4A58-B5E3-C0662C20A771}"/>
              </a:ext>
            </a:extLst>
          </p:cNvPr>
          <p:cNvSpPr>
            <a:spLocks noGrp="1"/>
          </p:cNvSpPr>
          <p:nvPr>
            <p:ph type="body" sz="quarter" idx="13"/>
          </p:nvPr>
        </p:nvSpPr>
        <p:spPr/>
        <p:txBody>
          <a:bodyPr/>
          <a:lstStyle/>
          <a:p>
            <a:r>
              <a:rPr lang="en-US" dirty="0"/>
              <a:t>Statewide Trustees Conference	</a:t>
            </a:r>
          </a:p>
        </p:txBody>
      </p:sp>
      <p:sp>
        <p:nvSpPr>
          <p:cNvPr id="4" name="Title 3">
            <a:extLst>
              <a:ext uri="{FF2B5EF4-FFF2-40B4-BE49-F238E27FC236}">
                <a16:creationId xmlns:a16="http://schemas.microsoft.com/office/drawing/2014/main" id="{20CB0AA2-3DA3-479D-82C2-839E119722B5}"/>
              </a:ext>
            </a:extLst>
          </p:cNvPr>
          <p:cNvSpPr>
            <a:spLocks noGrp="1"/>
          </p:cNvSpPr>
          <p:nvPr>
            <p:ph type="title"/>
          </p:nvPr>
        </p:nvSpPr>
        <p:spPr/>
        <p:txBody>
          <a:bodyPr/>
          <a:lstStyle/>
          <a:p>
            <a:r>
              <a:rPr lang="en-US" dirty="0"/>
              <a:t>MassTransfer – A Suite of Programs</a:t>
            </a:r>
          </a:p>
        </p:txBody>
      </p:sp>
    </p:spTree>
    <p:extLst>
      <p:ext uri="{BB962C8B-B14F-4D97-AF65-F5344CB8AC3E}">
        <p14:creationId xmlns:p14="http://schemas.microsoft.com/office/powerpoint/2010/main" val="169955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117475" indent="0">
              <a:spcBef>
                <a:spcPts val="900"/>
              </a:spcBef>
              <a:buNone/>
            </a:pPr>
            <a:r>
              <a:rPr lang="en-US" sz="2800" b="1" dirty="0">
                <a:solidFill>
                  <a:schemeClr val="accent1"/>
                </a:solidFill>
              </a:rPr>
              <a:t>Closing Opportunity and Achievement Gaps</a:t>
            </a:r>
            <a:endParaRPr lang="en-US" sz="2800" dirty="0"/>
          </a:p>
          <a:p>
            <a:pPr lvl="0"/>
            <a:r>
              <a:rPr lang="en-US" sz="2400" dirty="0"/>
              <a:t>Early College High Schools </a:t>
            </a:r>
          </a:p>
          <a:p>
            <a:r>
              <a:rPr lang="en-US" sz="2400" dirty="0"/>
              <a:t>High Quality College and Career Pathways</a:t>
            </a:r>
          </a:p>
          <a:p>
            <a:r>
              <a:rPr lang="en-US" sz="2400" dirty="0"/>
              <a:t>100 Males to College</a:t>
            </a:r>
          </a:p>
          <a:p>
            <a:pPr lvl="0"/>
            <a:r>
              <a:rPr lang="en-US" sz="2400" dirty="0"/>
              <a:t>Competency-Based Approach to </a:t>
            </a:r>
            <a:br>
              <a:rPr lang="en-US" sz="2400" dirty="0"/>
            </a:br>
            <a:r>
              <a:rPr lang="en-US" sz="2400" dirty="0"/>
              <a:t>Early Childhood Education</a:t>
            </a:r>
          </a:p>
        </p:txBody>
      </p:sp>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a:xfrm>
            <a:off x="381000" y="533400"/>
            <a:ext cx="8610600" cy="838200"/>
          </a:xfrm>
        </p:spPr>
        <p:txBody>
          <a:bodyPr/>
          <a:lstStyle/>
          <a:p>
            <a:r>
              <a:rPr lang="en-US" sz="3700"/>
              <a:t>Major Initiatives Supporting BHE Goals</a:t>
            </a:r>
            <a:endParaRPr lang="en-US" sz="3700" dirty="0"/>
          </a:p>
        </p:txBody>
      </p:sp>
    </p:spTree>
    <p:extLst>
      <p:ext uri="{BB962C8B-B14F-4D97-AF65-F5344CB8AC3E}">
        <p14:creationId xmlns:p14="http://schemas.microsoft.com/office/powerpoint/2010/main" val="357131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117475" indent="0">
              <a:spcBef>
                <a:spcPts val="900"/>
              </a:spcBef>
              <a:buNone/>
            </a:pPr>
            <a:r>
              <a:rPr lang="en-US" sz="2800" b="1" dirty="0">
                <a:solidFill>
                  <a:schemeClr val="accent1"/>
                </a:solidFill>
              </a:rPr>
              <a:t>Improving College Completion and Success Rates</a:t>
            </a:r>
          </a:p>
          <a:p>
            <a:pPr lvl="0"/>
            <a:r>
              <a:rPr lang="en-US" sz="2400" b="1" dirty="0"/>
              <a:t>Transforming Developmental Education</a:t>
            </a:r>
          </a:p>
          <a:p>
            <a:pPr lvl="1"/>
            <a:r>
              <a:rPr lang="en-US" sz="2000" dirty="0"/>
              <a:t>Placement Standards</a:t>
            </a:r>
          </a:p>
          <a:p>
            <a:pPr lvl="1"/>
            <a:r>
              <a:rPr lang="en-US" sz="2000" dirty="0"/>
              <a:t>Co-Requisite at Scale</a:t>
            </a:r>
          </a:p>
          <a:p>
            <a:pPr lvl="1"/>
            <a:r>
              <a:rPr lang="en-US" sz="2000" dirty="0"/>
              <a:t>Developing Math Pathways</a:t>
            </a:r>
          </a:p>
          <a:p>
            <a:pPr lvl="0"/>
            <a:r>
              <a:rPr lang="en-US" sz="2400" dirty="0"/>
              <a:t>Performance Measurement System and </a:t>
            </a:r>
            <a:br>
              <a:rPr lang="en-US" sz="2400" dirty="0"/>
            </a:br>
            <a:r>
              <a:rPr lang="en-US" sz="2400" dirty="0"/>
              <a:t>System-Level Data Analytics Platform</a:t>
            </a:r>
          </a:p>
          <a:p>
            <a:pPr lvl="0"/>
            <a:r>
              <a:rPr lang="en-US" sz="2400" dirty="0"/>
              <a:t>STEM Starter Academies</a:t>
            </a:r>
          </a:p>
          <a:p>
            <a:endParaRPr lang="en-US" sz="2400" b="1" dirty="0"/>
          </a:p>
        </p:txBody>
      </p:sp>
      <p:sp>
        <p:nvSpPr>
          <p:cNvPr id="3" name="Text Placeholder 2"/>
          <p:cNvSpPr>
            <a:spLocks noGrp="1"/>
          </p:cNvSpPr>
          <p:nvPr>
            <p:ph type="body" sz="quarter" idx="13"/>
          </p:nvPr>
        </p:nvSpPr>
        <p:spPr/>
        <p:txBody>
          <a:bodyPr/>
          <a:lstStyle/>
          <a:p>
            <a:r>
              <a:rPr lang="en-US" dirty="0"/>
              <a:t>Statewide Trustees Conference</a:t>
            </a:r>
          </a:p>
        </p:txBody>
      </p:sp>
      <p:sp>
        <p:nvSpPr>
          <p:cNvPr id="4" name="Title 3"/>
          <p:cNvSpPr>
            <a:spLocks noGrp="1"/>
          </p:cNvSpPr>
          <p:nvPr>
            <p:ph type="title"/>
          </p:nvPr>
        </p:nvSpPr>
        <p:spPr>
          <a:xfrm>
            <a:off x="381000" y="533400"/>
            <a:ext cx="8610600" cy="838200"/>
          </a:xfrm>
        </p:spPr>
        <p:txBody>
          <a:bodyPr/>
          <a:lstStyle/>
          <a:p>
            <a:r>
              <a:rPr lang="en-US" sz="3700"/>
              <a:t>Major Initiatives Supporting BHE Goals</a:t>
            </a:r>
            <a:endParaRPr lang="en-US" sz="3700" dirty="0"/>
          </a:p>
        </p:txBody>
      </p:sp>
    </p:spTree>
    <p:extLst>
      <p:ext uri="{BB962C8B-B14F-4D97-AF65-F5344CB8AC3E}">
        <p14:creationId xmlns:p14="http://schemas.microsoft.com/office/powerpoint/2010/main" val="3956624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7BEEAB-44D0-4399-B43F-0A09F9FB4379}"/>
              </a:ext>
            </a:extLst>
          </p:cNvPr>
          <p:cNvSpPr>
            <a:spLocks noGrp="1"/>
          </p:cNvSpPr>
          <p:nvPr>
            <p:ph idx="1"/>
          </p:nvPr>
        </p:nvSpPr>
        <p:spPr/>
        <p:txBody>
          <a:bodyPr/>
          <a:lstStyle/>
          <a:p>
            <a:pPr marL="119062" indent="0">
              <a:buNone/>
            </a:pPr>
            <a:endParaRPr lang="en-US" dirty="0"/>
          </a:p>
          <a:p>
            <a:pPr marL="119062" indent="0">
              <a:buNone/>
            </a:pPr>
            <a:endParaRPr lang="en-US" b="1" dirty="0"/>
          </a:p>
          <a:p>
            <a:pPr marL="119062" indent="0">
              <a:buNone/>
            </a:pPr>
            <a:endParaRPr lang="en-US" dirty="0"/>
          </a:p>
        </p:txBody>
      </p:sp>
      <p:sp>
        <p:nvSpPr>
          <p:cNvPr id="3" name="Text Placeholder 2">
            <a:extLst>
              <a:ext uri="{FF2B5EF4-FFF2-40B4-BE49-F238E27FC236}">
                <a16:creationId xmlns:a16="http://schemas.microsoft.com/office/drawing/2014/main" id="{6CD5F56A-A7E0-440E-9205-7DC87E84EE35}"/>
              </a:ext>
            </a:extLst>
          </p:cNvPr>
          <p:cNvSpPr>
            <a:spLocks noGrp="1"/>
          </p:cNvSpPr>
          <p:nvPr>
            <p:ph type="body" sz="quarter" idx="13"/>
          </p:nvPr>
        </p:nvSpPr>
        <p:spPr/>
        <p:txBody>
          <a:bodyPr/>
          <a:lstStyle/>
          <a:p>
            <a:r>
              <a:rPr lang="en-US" dirty="0"/>
              <a:t>Statewide Trustees Conference</a:t>
            </a:r>
          </a:p>
        </p:txBody>
      </p:sp>
      <p:sp>
        <p:nvSpPr>
          <p:cNvPr id="4" name="Title 3">
            <a:extLst>
              <a:ext uri="{FF2B5EF4-FFF2-40B4-BE49-F238E27FC236}">
                <a16:creationId xmlns:a16="http://schemas.microsoft.com/office/drawing/2014/main" id="{88770696-C4F4-4E6A-8715-8386618BD32B}"/>
              </a:ext>
            </a:extLst>
          </p:cNvPr>
          <p:cNvSpPr>
            <a:spLocks noGrp="1"/>
          </p:cNvSpPr>
          <p:nvPr>
            <p:ph type="title"/>
          </p:nvPr>
        </p:nvSpPr>
        <p:spPr/>
        <p:txBody>
          <a:bodyPr/>
          <a:lstStyle/>
          <a:p>
            <a:r>
              <a:rPr lang="en-US" sz="3600" dirty="0"/>
              <a:t>T</a:t>
            </a:r>
            <a:r>
              <a:rPr lang="en-US" sz="3200" dirty="0"/>
              <a:t>ransforming Developmental Education</a:t>
            </a:r>
            <a:endParaRPr lang="en-US" dirty="0"/>
          </a:p>
        </p:txBody>
      </p:sp>
      <p:graphicFrame>
        <p:nvGraphicFramePr>
          <p:cNvPr id="5" name="Diagram 4">
            <a:extLst>
              <a:ext uri="{FF2B5EF4-FFF2-40B4-BE49-F238E27FC236}">
                <a16:creationId xmlns:a16="http://schemas.microsoft.com/office/drawing/2014/main" id="{677908D9-F064-4177-ACBD-BAFFCDB0F8D0}"/>
              </a:ext>
            </a:extLst>
          </p:cNvPr>
          <p:cNvGraphicFramePr/>
          <p:nvPr>
            <p:extLst>
              <p:ext uri="{D42A27DB-BD31-4B8C-83A1-F6EECF244321}">
                <p14:modId xmlns:p14="http://schemas.microsoft.com/office/powerpoint/2010/main" val="3425431633"/>
              </p:ext>
            </p:extLst>
          </p:nvPr>
        </p:nvGraphicFramePr>
        <p:xfrm>
          <a:off x="273485" y="2133600"/>
          <a:ext cx="8718115"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812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Custom 2">
      <a:majorFont>
        <a:latin typeface="Segoe UI Semi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 id="{8E1E8DEA-49AA-4C8C-8F64-5ABBB20FBA22}" vid="{D6F2EA70-514C-48A6-8517-D10833B8FD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2702</TotalTime>
  <Words>483</Words>
  <Application>Microsoft Office PowerPoint</Application>
  <PresentationFormat>On-screen Show (4:3)</PresentationFormat>
  <Paragraphs>126</Paragraphs>
  <Slides>13</Slides>
  <Notes>13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Corbel</vt:lpstr>
      <vt:lpstr>Franklin Gothic Demi</vt:lpstr>
      <vt:lpstr>Segoe UI</vt:lpstr>
      <vt:lpstr>Segoe UI Semibold</vt:lpstr>
      <vt:lpstr>Wingdings</vt:lpstr>
      <vt:lpstr>Wingdings 2</vt:lpstr>
      <vt:lpstr>Wingdings 3</vt:lpstr>
      <vt:lpstr>DHE PowerPoint</vt:lpstr>
      <vt:lpstr>Massachusetts’ Higher Education Policy Initiatives</vt:lpstr>
      <vt:lpstr>Evolution of Statewide Goals</vt:lpstr>
      <vt:lpstr>Focus on Equity</vt:lpstr>
      <vt:lpstr>Board of Higher Education Goals Since FY2015</vt:lpstr>
      <vt:lpstr>Major Initiatives Supporting BHE Goals</vt:lpstr>
      <vt:lpstr>MassTransfer – A Suite of Programs</vt:lpstr>
      <vt:lpstr>Major Initiatives Supporting BHE Goals</vt:lpstr>
      <vt:lpstr>Major Initiatives Supporting BHE Goals</vt:lpstr>
      <vt:lpstr>Transforming Developmental Education</vt:lpstr>
      <vt:lpstr>A Phased Approach </vt:lpstr>
      <vt:lpstr>Additional Statewide Initiatives </vt:lpstr>
      <vt:lpstr>Additional Statewide Initiatives, cont.</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to Advance the Culture of Assessment in Massachusetts</dc:title>
  <dc:creator>Mealey, Sarah (RGT)</dc:creator>
  <cp:lastModifiedBy>Chadha, Suchita (DHE)</cp:lastModifiedBy>
  <cp:revision>183</cp:revision>
  <cp:lastPrinted>2017-06-19T20:02:57Z</cp:lastPrinted>
  <dcterms:created xsi:type="dcterms:W3CDTF">2017-03-13T20:22:40Z</dcterms:created>
  <dcterms:modified xsi:type="dcterms:W3CDTF">2019-04-02T13:23:35Z</dcterms:modified>
</cp:coreProperties>
</file>